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66" r:id="rId4"/>
    <p:sldId id="267" r:id="rId5"/>
    <p:sldId id="268" r:id="rId6"/>
    <p:sldId id="259" r:id="rId7"/>
    <p:sldId id="260" r:id="rId8"/>
    <p:sldId id="261" r:id="rId9"/>
    <p:sldId id="262" r:id="rId10"/>
    <p:sldId id="263" r:id="rId11"/>
    <p:sldId id="264" r:id="rId12"/>
    <p:sldId id="265"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5725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684" autoAdjust="0"/>
  </p:normalViewPr>
  <p:slideViewPr>
    <p:cSldViewPr snapToGrid="0">
      <p:cViewPr varScale="1">
        <p:scale>
          <a:sx n="81" d="100"/>
          <a:sy n="81"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EB973-2287-422E-A20A-516D95D31223}" type="datetimeFigureOut">
              <a:rPr lang="en-US" smtClean="0"/>
              <a:t>7/25/2019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80043-F87C-4FDC-98FC-317FB57E0188}" type="slidenum">
              <a:rPr lang="en-US" smtClean="0"/>
              <a:t>‹#›</a:t>
            </a:fld>
            <a:endParaRPr lang="en-US"/>
          </a:p>
        </p:txBody>
      </p:sp>
    </p:spTree>
    <p:extLst>
      <p:ext uri="{BB962C8B-B14F-4D97-AF65-F5344CB8AC3E}">
        <p14:creationId xmlns:p14="http://schemas.microsoft.com/office/powerpoint/2010/main" val="3477968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Opening/Cover for the Week</a:t>
            </a:r>
          </a:p>
          <a:p>
            <a:r>
              <a:rPr lang="en-US" dirty="0"/>
              <a:t>Screen Number: 01</a:t>
            </a:r>
          </a:p>
          <a:p>
            <a:endParaRPr lang="en-US" dirty="0"/>
          </a:p>
          <a:p>
            <a:r>
              <a:rPr lang="en-US" dirty="0"/>
              <a:t>Location: within the LMS</a:t>
            </a:r>
          </a:p>
          <a:p>
            <a:endParaRPr lang="en-US" dirty="0"/>
          </a:p>
          <a:p>
            <a:r>
              <a:rPr lang="en-US" dirty="0"/>
              <a:t>In this module students will:</a:t>
            </a:r>
          </a:p>
          <a:p>
            <a:r>
              <a:rPr lang="en-US" dirty="0"/>
              <a:t>Read Chapters 3 &amp; 4 of the novel</a:t>
            </a:r>
          </a:p>
          <a:p>
            <a:r>
              <a:rPr lang="en-US" dirty="0"/>
              <a:t>Add a minimum of 5 words to their word journal in the discussion board</a:t>
            </a:r>
          </a:p>
          <a:p>
            <a:r>
              <a:rPr lang="en-US" dirty="0"/>
              <a:t>Choose an assignment to complete</a:t>
            </a:r>
          </a:p>
          <a:p>
            <a:endParaRPr lang="en-US" dirty="0"/>
          </a:p>
          <a:p>
            <a:r>
              <a:rPr lang="en-US" dirty="0"/>
              <a:t>Navigation:</a:t>
            </a:r>
          </a:p>
          <a:p>
            <a:r>
              <a:rPr lang="en-US" dirty="0"/>
              <a:t>Let’s Go button will take you to slide 2</a:t>
            </a:r>
          </a:p>
          <a:p>
            <a:endParaRPr lang="en-US" dirty="0"/>
          </a:p>
          <a:p>
            <a:r>
              <a:rPr lang="en-US" dirty="0"/>
              <a:t>Interaction:</a:t>
            </a:r>
          </a:p>
          <a:p>
            <a:endParaRPr lang="en-US" dirty="0"/>
          </a:p>
          <a:p>
            <a:r>
              <a:rPr lang="en-US" dirty="0"/>
              <a:t>Multimedia:</a:t>
            </a:r>
          </a:p>
          <a:p>
            <a:endParaRPr lang="en-US" dirty="0"/>
          </a:p>
          <a:p>
            <a:r>
              <a:rPr lang="en-US" dirty="0"/>
              <a:t>Script/Notes:</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1</a:t>
            </a:fld>
            <a:endParaRPr lang="en-US"/>
          </a:p>
        </p:txBody>
      </p:sp>
    </p:spTree>
    <p:extLst>
      <p:ext uri="{BB962C8B-B14F-4D97-AF65-F5344CB8AC3E}">
        <p14:creationId xmlns:p14="http://schemas.microsoft.com/office/powerpoint/2010/main" val="320746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Assignment #4 Figurative Language</a:t>
            </a:r>
          </a:p>
          <a:p>
            <a:r>
              <a:rPr lang="en-US" dirty="0"/>
              <a:t>Screen Number: 10</a:t>
            </a:r>
          </a:p>
          <a:p>
            <a:endParaRPr lang="en-US" dirty="0"/>
          </a:p>
          <a:p>
            <a:r>
              <a:rPr lang="en-US" dirty="0"/>
              <a:t>Location: within the LMS</a:t>
            </a:r>
          </a:p>
          <a:p>
            <a:endParaRPr lang="en-US" dirty="0"/>
          </a:p>
          <a:p>
            <a:r>
              <a:rPr lang="en-US" dirty="0"/>
              <a:t>Objectives/Standards:</a:t>
            </a:r>
          </a:p>
          <a:p>
            <a:r>
              <a:rPr lang="en-US" dirty="0"/>
              <a:t>CCSS.ELA-Literacy.RL6.4  – Determine the meaning figurative language</a:t>
            </a:r>
          </a:p>
          <a:p>
            <a:r>
              <a:rPr lang="en-US" dirty="0"/>
              <a:t>CCSS.ELA-Literacy.L5.5/6.5 – Demonstrate understanding of figurative language</a:t>
            </a:r>
          </a:p>
          <a:p>
            <a:endParaRPr lang="en-US" dirty="0"/>
          </a:p>
          <a:p>
            <a:r>
              <a:rPr lang="en-US" dirty="0"/>
              <a:t>Navigation:</a:t>
            </a:r>
          </a:p>
          <a:p>
            <a:r>
              <a:rPr lang="en-US" dirty="0"/>
              <a:t>Back button will return the learner to screen 06: Assignments page</a:t>
            </a:r>
          </a:p>
          <a:p>
            <a:r>
              <a:rPr lang="en-US" dirty="0"/>
              <a:t>The next button will take the learner to screen 13: end of the week</a:t>
            </a:r>
          </a:p>
          <a:p>
            <a:r>
              <a:rPr lang="en-US" dirty="0"/>
              <a:t>“Week 2 Dropbox” button will take the learner to the assignment drop box so they can upload their work</a:t>
            </a:r>
          </a:p>
          <a:p>
            <a:endParaRPr lang="en-US" dirty="0"/>
          </a:p>
          <a:p>
            <a:r>
              <a:rPr lang="en-US" dirty="0"/>
              <a:t>Interaction:</a:t>
            </a:r>
          </a:p>
          <a:p>
            <a:r>
              <a:rPr lang="en-US" dirty="0"/>
              <a:t>Learner can click the following buttons:</a:t>
            </a:r>
          </a:p>
          <a:p>
            <a:r>
              <a:rPr lang="en-US" dirty="0"/>
              <a:t>Next – return to screen 06: Assignments page</a:t>
            </a:r>
          </a:p>
          <a:p>
            <a:r>
              <a:rPr lang="en-US" dirty="0"/>
              <a:t>Back – go to screen 13: the end of the week</a:t>
            </a:r>
          </a:p>
          <a:p>
            <a:r>
              <a:rPr lang="en-US" dirty="0"/>
              <a:t>Week 2 Dropbox – go to the assignment </a:t>
            </a:r>
            <a:r>
              <a:rPr lang="en-US" dirty="0" err="1"/>
              <a:t>dropbox</a:t>
            </a:r>
            <a:r>
              <a:rPr lang="en-US" dirty="0"/>
              <a:t> page</a:t>
            </a:r>
          </a:p>
          <a:p>
            <a:endParaRPr lang="en-US" dirty="0"/>
          </a:p>
          <a:p>
            <a:r>
              <a:rPr lang="en-US" dirty="0"/>
              <a:t>Multimedia:</a:t>
            </a:r>
          </a:p>
          <a:p>
            <a:r>
              <a:rPr lang="en-US" dirty="0"/>
              <a:t>none</a:t>
            </a:r>
          </a:p>
          <a:p>
            <a:endParaRPr lang="en-US" dirty="0"/>
          </a:p>
          <a:p>
            <a:r>
              <a:rPr lang="en-US" dirty="0"/>
              <a:t>Script/Notes:</a:t>
            </a:r>
          </a:p>
          <a:p>
            <a:r>
              <a:rPr lang="en-US" dirty="0"/>
              <a:t>none</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10</a:t>
            </a:fld>
            <a:endParaRPr lang="en-US"/>
          </a:p>
        </p:txBody>
      </p:sp>
    </p:spTree>
    <p:extLst>
      <p:ext uri="{BB962C8B-B14F-4D97-AF65-F5344CB8AC3E}">
        <p14:creationId xmlns:p14="http://schemas.microsoft.com/office/powerpoint/2010/main" val="2636237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Quiz Assignment</a:t>
            </a:r>
          </a:p>
          <a:p>
            <a:r>
              <a:rPr lang="en-US" dirty="0"/>
              <a:t>Screen Number: 11</a:t>
            </a:r>
          </a:p>
          <a:p>
            <a:endParaRPr lang="en-US" dirty="0"/>
          </a:p>
          <a:p>
            <a:r>
              <a:rPr lang="en-US" dirty="0"/>
              <a:t>Location: within the LMS</a:t>
            </a:r>
          </a:p>
          <a:p>
            <a:endParaRPr lang="en-US" dirty="0"/>
          </a:p>
          <a:p>
            <a:r>
              <a:rPr lang="en-US" dirty="0"/>
              <a:t>Navigation:</a:t>
            </a:r>
          </a:p>
          <a:p>
            <a:r>
              <a:rPr lang="en-US" dirty="0"/>
              <a:t>Back button will return the learner to screen 06: Assignments page</a:t>
            </a:r>
          </a:p>
          <a:p>
            <a:r>
              <a:rPr lang="en-US" dirty="0"/>
              <a:t>The next button will take the learner to screen 13: end of the week</a:t>
            </a:r>
          </a:p>
          <a:p>
            <a:r>
              <a:rPr lang="en-US" dirty="0"/>
              <a:t>Candy button will take the learner to the quiz start page (quiz example screen 12)</a:t>
            </a:r>
          </a:p>
          <a:p>
            <a:endParaRPr lang="en-US" dirty="0"/>
          </a:p>
          <a:p>
            <a:r>
              <a:rPr lang="en-US" dirty="0"/>
              <a:t>Interaction:</a:t>
            </a:r>
          </a:p>
          <a:p>
            <a:r>
              <a:rPr lang="en-US" dirty="0"/>
              <a:t>Learner can click the following buttons:</a:t>
            </a:r>
          </a:p>
          <a:p>
            <a:r>
              <a:rPr lang="en-US" dirty="0"/>
              <a:t>Next – return to screen 06: Assignments page</a:t>
            </a:r>
          </a:p>
          <a:p>
            <a:r>
              <a:rPr lang="en-US" dirty="0"/>
              <a:t>Back – go to screen 13: the end of the week</a:t>
            </a:r>
          </a:p>
          <a:p>
            <a:r>
              <a:rPr lang="en-US" dirty="0"/>
              <a:t>Candy – go to quiz</a:t>
            </a:r>
          </a:p>
          <a:p>
            <a:endParaRPr lang="en-US" dirty="0"/>
          </a:p>
          <a:p>
            <a:r>
              <a:rPr lang="en-US" dirty="0"/>
              <a:t>Multimedia:</a:t>
            </a:r>
          </a:p>
          <a:p>
            <a:r>
              <a:rPr lang="en-US" dirty="0"/>
              <a:t>none</a:t>
            </a:r>
          </a:p>
          <a:p>
            <a:endParaRPr lang="en-US" dirty="0"/>
          </a:p>
          <a:p>
            <a:r>
              <a:rPr lang="en-US" dirty="0"/>
              <a:t>Script/Notes:</a:t>
            </a:r>
          </a:p>
          <a:p>
            <a:r>
              <a:rPr lang="en-US" dirty="0"/>
              <a:t>none</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11</a:t>
            </a:fld>
            <a:endParaRPr lang="en-US"/>
          </a:p>
        </p:txBody>
      </p:sp>
    </p:spTree>
    <p:extLst>
      <p:ext uri="{BB962C8B-B14F-4D97-AF65-F5344CB8AC3E}">
        <p14:creationId xmlns:p14="http://schemas.microsoft.com/office/powerpoint/2010/main" val="234498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Quiz</a:t>
            </a:r>
          </a:p>
          <a:p>
            <a:r>
              <a:rPr lang="en-US" dirty="0"/>
              <a:t>Screen Number: 12</a:t>
            </a:r>
          </a:p>
          <a:p>
            <a:endParaRPr lang="en-US" dirty="0"/>
          </a:p>
          <a:p>
            <a:r>
              <a:rPr lang="en-US" dirty="0"/>
              <a:t>Location: within the LMS</a:t>
            </a:r>
          </a:p>
          <a:p>
            <a:endParaRPr lang="en-US" dirty="0"/>
          </a:p>
          <a:p>
            <a:r>
              <a:rPr lang="en-US" dirty="0"/>
              <a:t>In this module students will:</a:t>
            </a:r>
          </a:p>
          <a:p>
            <a:r>
              <a:rPr lang="en-US" dirty="0"/>
              <a:t>Read Chapters 3 &amp; 4 of the novel</a:t>
            </a:r>
          </a:p>
          <a:p>
            <a:r>
              <a:rPr lang="en-US" dirty="0"/>
              <a:t>Add a minimum of 5 words to their word journal in the discussion board</a:t>
            </a:r>
          </a:p>
          <a:p>
            <a:r>
              <a:rPr lang="en-US" dirty="0"/>
              <a:t>Choose an assignment to complete</a:t>
            </a:r>
          </a:p>
          <a:p>
            <a:endParaRPr lang="en-US" dirty="0"/>
          </a:p>
          <a:p>
            <a:r>
              <a:rPr lang="en-US" dirty="0"/>
              <a:t>Navigation:</a:t>
            </a:r>
          </a:p>
          <a:p>
            <a:r>
              <a:rPr lang="en-US" dirty="0"/>
              <a:t>Let’s Go button will take you to slide 2</a:t>
            </a:r>
          </a:p>
          <a:p>
            <a:endParaRPr lang="en-US" dirty="0"/>
          </a:p>
          <a:p>
            <a:r>
              <a:rPr lang="en-US" dirty="0"/>
              <a:t>Interaction:</a:t>
            </a:r>
          </a:p>
          <a:p>
            <a:endParaRPr lang="en-US" dirty="0"/>
          </a:p>
          <a:p>
            <a:r>
              <a:rPr lang="en-US" dirty="0"/>
              <a:t>Multimedia:</a:t>
            </a:r>
          </a:p>
          <a:p>
            <a:endParaRPr lang="en-US" dirty="0"/>
          </a:p>
          <a:p>
            <a:r>
              <a:rPr lang="en-US" dirty="0"/>
              <a:t>Script/Notes:</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12</a:t>
            </a:fld>
            <a:endParaRPr lang="en-US"/>
          </a:p>
        </p:txBody>
      </p:sp>
    </p:spTree>
    <p:extLst>
      <p:ext uri="{BB962C8B-B14F-4D97-AF65-F5344CB8AC3E}">
        <p14:creationId xmlns:p14="http://schemas.microsoft.com/office/powerpoint/2010/main" val="263685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Week End</a:t>
            </a:r>
          </a:p>
          <a:p>
            <a:r>
              <a:rPr lang="en-US" dirty="0"/>
              <a:t>Screen Number: 13</a:t>
            </a:r>
          </a:p>
          <a:p>
            <a:endParaRPr lang="en-US" dirty="0"/>
          </a:p>
          <a:p>
            <a:r>
              <a:rPr lang="en-US" dirty="0"/>
              <a:t>Location: within the LMS</a:t>
            </a:r>
          </a:p>
          <a:p>
            <a:endParaRPr lang="en-US" dirty="0"/>
          </a:p>
          <a:p>
            <a:r>
              <a:rPr lang="en-US" dirty="0"/>
              <a:t>Navigation:</a:t>
            </a:r>
          </a:p>
          <a:p>
            <a:r>
              <a:rPr lang="en-US" dirty="0"/>
              <a:t>Back button will return the learner to screen 06: Assignments page</a:t>
            </a:r>
          </a:p>
          <a:p>
            <a:r>
              <a:rPr lang="en-US" dirty="0"/>
              <a:t>The next button will take the learner to Week 3 Introduction Screen</a:t>
            </a:r>
          </a:p>
          <a:p>
            <a:endParaRPr lang="en-US" dirty="0"/>
          </a:p>
          <a:p>
            <a:r>
              <a:rPr lang="en-US" dirty="0"/>
              <a:t>Interaction:</a:t>
            </a:r>
          </a:p>
          <a:p>
            <a:r>
              <a:rPr lang="en-US" dirty="0"/>
              <a:t>Learner can click the following buttons:</a:t>
            </a:r>
          </a:p>
          <a:p>
            <a:r>
              <a:rPr lang="en-US" dirty="0"/>
              <a:t>Next -  go to the Week 3 introduction screen</a:t>
            </a:r>
          </a:p>
          <a:p>
            <a:r>
              <a:rPr lang="en-US" dirty="0"/>
              <a:t>Back – to screen 06: Assignments page</a:t>
            </a:r>
          </a:p>
          <a:p>
            <a:endParaRPr lang="en-US" dirty="0"/>
          </a:p>
          <a:p>
            <a:r>
              <a:rPr lang="en-US" dirty="0"/>
              <a:t>Multimedia:</a:t>
            </a:r>
          </a:p>
          <a:p>
            <a:r>
              <a:rPr lang="en-US" dirty="0"/>
              <a:t>none</a:t>
            </a:r>
          </a:p>
          <a:p>
            <a:endParaRPr lang="en-US" dirty="0"/>
          </a:p>
          <a:p>
            <a:r>
              <a:rPr lang="en-US" dirty="0"/>
              <a:t>Script/Notes:</a:t>
            </a:r>
          </a:p>
          <a:p>
            <a:r>
              <a:rPr lang="en-US" dirty="0"/>
              <a:t>none</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13</a:t>
            </a:fld>
            <a:endParaRPr lang="en-US"/>
          </a:p>
        </p:txBody>
      </p:sp>
    </p:spTree>
    <p:extLst>
      <p:ext uri="{BB962C8B-B14F-4D97-AF65-F5344CB8AC3E}">
        <p14:creationId xmlns:p14="http://schemas.microsoft.com/office/powerpoint/2010/main" val="87604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Introduction to Week 2</a:t>
            </a:r>
          </a:p>
          <a:p>
            <a:r>
              <a:rPr lang="en-US" dirty="0"/>
              <a:t>Screen Number: 02</a:t>
            </a:r>
          </a:p>
          <a:p>
            <a:endParaRPr lang="en-US" dirty="0"/>
          </a:p>
          <a:p>
            <a:r>
              <a:rPr lang="en-US" dirty="0"/>
              <a:t>Location: within the LMS</a:t>
            </a:r>
          </a:p>
          <a:p>
            <a:endParaRPr lang="en-US" dirty="0"/>
          </a:p>
          <a:p>
            <a:r>
              <a:rPr lang="en-US" dirty="0"/>
              <a:t>Navigation:</a:t>
            </a:r>
          </a:p>
          <a:p>
            <a:r>
              <a:rPr lang="en-US" dirty="0"/>
              <a:t>Next button will take the leaner to screen number 03</a:t>
            </a:r>
          </a:p>
          <a:p>
            <a:endParaRPr lang="en-US" dirty="0"/>
          </a:p>
          <a:p>
            <a:r>
              <a:rPr lang="en-US" dirty="0"/>
              <a:t>Interaction:</a:t>
            </a:r>
          </a:p>
          <a:p>
            <a:r>
              <a:rPr lang="en-US" dirty="0"/>
              <a:t>The learner will be able to stop, pause, forward and rewind the introduction video</a:t>
            </a:r>
          </a:p>
          <a:p>
            <a:r>
              <a:rPr lang="en-US" dirty="0"/>
              <a:t>The leaner will be able to click next to move to screen number 03</a:t>
            </a:r>
          </a:p>
          <a:p>
            <a:r>
              <a:rPr lang="en-US" dirty="0"/>
              <a:t>There is no need for the learner to go back, so no back button was included</a:t>
            </a:r>
          </a:p>
          <a:p>
            <a:endParaRPr lang="en-US" dirty="0"/>
          </a:p>
          <a:p>
            <a:r>
              <a:rPr lang="en-US" dirty="0"/>
              <a:t>Multimedia:</a:t>
            </a:r>
          </a:p>
          <a:p>
            <a:r>
              <a:rPr lang="en-US" dirty="0"/>
              <a:t>Video of the facilitator introducing this week's material and assignments</a:t>
            </a:r>
          </a:p>
          <a:p>
            <a:r>
              <a:rPr lang="en-US" dirty="0"/>
              <a:t>Close caption will be used for the video narration</a:t>
            </a:r>
          </a:p>
          <a:p>
            <a:endParaRPr lang="en-US" dirty="0"/>
          </a:p>
          <a:p>
            <a:r>
              <a:rPr lang="en-US" dirty="0"/>
              <a:t>Script/Notes:</a:t>
            </a:r>
          </a:p>
          <a:p>
            <a:r>
              <a:rPr lang="en-US" sz="1200" dirty="0"/>
              <a:t>Welcome Back! I hope you are enjoying the book so far. This week you will be reading Chapters 3 &amp; 4.</a:t>
            </a:r>
          </a:p>
          <a:p>
            <a:endParaRPr lang="en-US" sz="1200" dirty="0"/>
          </a:p>
          <a:p>
            <a:r>
              <a:rPr lang="en-US" sz="1200" dirty="0"/>
              <a:t>Make sure to look over the guided reading page to help you focus on important points of the story. Remember to add at least 5 words to your word journal in the discussion board.  </a:t>
            </a:r>
          </a:p>
          <a:p>
            <a:endParaRPr lang="en-US" sz="1200" dirty="0"/>
          </a:p>
          <a:p>
            <a:r>
              <a:rPr lang="en-US" sz="1200" dirty="0"/>
              <a:t>Activities for this week are:</a:t>
            </a:r>
          </a:p>
          <a:p>
            <a:r>
              <a:rPr lang="en-US" sz="1200" dirty="0"/>
              <a:t>#1 Draw a picture of Charlie Bucket and write a character analysis. The character analysis should include a description of what you think Charlie looks like. Please do not describe the characters in the movies. Close your eyes and picture Charlie from the description in the book. What do YOU think he looks like. What kind of personality does Charlie have? Use at least 5 words in each section to describe Charlie. Use the Character Analysis Wheel on the Assignments page to complete your description.</a:t>
            </a:r>
          </a:p>
          <a:p>
            <a:endParaRPr lang="en-US" sz="1200" dirty="0"/>
          </a:p>
          <a:p>
            <a:r>
              <a:rPr lang="en-US" sz="1200" dirty="0"/>
              <a:t>#2 Draw a picture and write a brief description of Prince Pondicherry’s Palace. Explain why or why not it was a good idea to build the palace the way he did. Minimum of 5 sentences.</a:t>
            </a:r>
          </a:p>
          <a:p>
            <a:endParaRPr lang="en-US" sz="1200" dirty="0"/>
          </a:p>
          <a:p>
            <a:r>
              <a:rPr lang="en-US" sz="1200" dirty="0"/>
              <a:t>#3 Answer the following question in at least 5 sentences: Why do you think Charlie ate his birthday chocolate slowly?</a:t>
            </a:r>
          </a:p>
          <a:p>
            <a:r>
              <a:rPr lang="en-US" sz="1200" dirty="0"/>
              <a:t>#4 Create 5 flash cards with similes, metaphors, personification, alliteration, idioms, onomatopoeia, or hyperboles using examples from chapters 1 through 4. The card must contain a quote from the book, the page number, and which form of figurative language it represents. </a:t>
            </a:r>
          </a:p>
          <a:p>
            <a:endParaRPr lang="en-US" sz="1200" dirty="0"/>
          </a:p>
          <a:p>
            <a:r>
              <a:rPr lang="en-US" sz="1200" dirty="0"/>
              <a:t>#5 Take quiz #1 from the test bank. You may only take a total of 4 quizzes during the semester. The other weeks must be a different activity.</a:t>
            </a:r>
          </a:p>
          <a:p>
            <a:endParaRPr lang="en-US" sz="1200" dirty="0"/>
          </a:p>
          <a:p>
            <a:r>
              <a:rPr lang="en-US" sz="1200" dirty="0"/>
              <a:t>Pick an activity to complete this week. Be ready to share your activity with the class on Monday. If you have any questions about the activities, please send me an email with a good time to give you a call. </a:t>
            </a:r>
          </a:p>
          <a:p>
            <a:endParaRPr lang="en-US" sz="1200" dirty="0"/>
          </a:p>
        </p:txBody>
      </p:sp>
      <p:sp>
        <p:nvSpPr>
          <p:cNvPr id="4" name="Slide Number Placeholder 3"/>
          <p:cNvSpPr>
            <a:spLocks noGrp="1"/>
          </p:cNvSpPr>
          <p:nvPr>
            <p:ph type="sldNum" sz="quarter" idx="5"/>
          </p:nvPr>
        </p:nvSpPr>
        <p:spPr/>
        <p:txBody>
          <a:bodyPr/>
          <a:lstStyle/>
          <a:p>
            <a:fld id="{CD080043-F87C-4FDC-98FC-317FB57E0188}" type="slidenum">
              <a:rPr lang="en-US" smtClean="0"/>
              <a:t>2</a:t>
            </a:fld>
            <a:endParaRPr lang="en-US"/>
          </a:p>
        </p:txBody>
      </p:sp>
    </p:spTree>
    <p:extLst>
      <p:ext uri="{BB962C8B-B14F-4D97-AF65-F5344CB8AC3E}">
        <p14:creationId xmlns:p14="http://schemas.microsoft.com/office/powerpoint/2010/main" val="392579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Week 2 Menu</a:t>
            </a:r>
          </a:p>
          <a:p>
            <a:r>
              <a:rPr lang="en-US" dirty="0"/>
              <a:t>Screen Number: 03</a:t>
            </a:r>
          </a:p>
          <a:p>
            <a:endParaRPr lang="en-US" dirty="0"/>
          </a:p>
          <a:p>
            <a:r>
              <a:rPr lang="en-US" dirty="0"/>
              <a:t>Location: within the LMS</a:t>
            </a:r>
          </a:p>
          <a:p>
            <a:endParaRPr lang="en-US" dirty="0"/>
          </a:p>
          <a:p>
            <a:endParaRPr lang="en-US" dirty="0"/>
          </a:p>
          <a:p>
            <a:r>
              <a:rPr lang="en-US" dirty="0"/>
              <a:t>Navigation:</a:t>
            </a:r>
          </a:p>
          <a:p>
            <a:r>
              <a:rPr lang="en-US" dirty="0"/>
              <a:t>Back button will return the leaner to screen 02</a:t>
            </a:r>
          </a:p>
          <a:p>
            <a:r>
              <a:rPr lang="en-US" dirty="0"/>
              <a:t>Next button will take the learner to screen 04 if they want to follow a linear pattern of navigation</a:t>
            </a:r>
          </a:p>
          <a:p>
            <a:r>
              <a:rPr lang="en-US" dirty="0"/>
              <a:t>“Read Chapters 3 &amp; 4” is a static image and for information only</a:t>
            </a:r>
          </a:p>
          <a:p>
            <a:r>
              <a:rPr lang="en-US" dirty="0"/>
              <a:t>“Syllabus” will take the leaner to the syllabus</a:t>
            </a:r>
          </a:p>
          <a:p>
            <a:r>
              <a:rPr lang="en-US" dirty="0"/>
              <a:t>“Assignment” will take the leaner to the assignments page on screen 06</a:t>
            </a:r>
          </a:p>
          <a:p>
            <a:r>
              <a:rPr lang="en-US" dirty="0"/>
              <a:t>“Word Journal” will take the leaner to the discussion board</a:t>
            </a:r>
          </a:p>
          <a:p>
            <a:r>
              <a:rPr lang="en-US" dirty="0"/>
              <a:t>“Class Meeting space” will take the learner to the online meeting room </a:t>
            </a:r>
          </a:p>
          <a:p>
            <a:r>
              <a:rPr lang="en-US" dirty="0"/>
              <a:t>“Guided Reading” will take the learner to the guided reading page on screen 04</a:t>
            </a:r>
          </a:p>
          <a:p>
            <a:r>
              <a:rPr lang="en-US" dirty="0"/>
              <a:t>“In case you missed it” will take the learner to the make up work page on screen 05</a:t>
            </a:r>
          </a:p>
          <a:p>
            <a:endParaRPr lang="en-US" dirty="0"/>
          </a:p>
          <a:p>
            <a:r>
              <a:rPr lang="en-US" dirty="0"/>
              <a:t>Interaction:</a:t>
            </a:r>
          </a:p>
          <a:p>
            <a:r>
              <a:rPr lang="en-US" dirty="0"/>
              <a:t>The learner may select one of the images on the page to go to the area of their choice</a:t>
            </a:r>
          </a:p>
          <a:p>
            <a:r>
              <a:rPr lang="en-US" dirty="0"/>
              <a:t>The learner may select “next” to go to the next screen in a linear progression</a:t>
            </a:r>
          </a:p>
          <a:p>
            <a:r>
              <a:rPr lang="en-US" dirty="0"/>
              <a:t>The learner may select “back” to return to the previous screen 02</a:t>
            </a:r>
          </a:p>
          <a:p>
            <a:endParaRPr lang="en-US" dirty="0"/>
          </a:p>
          <a:p>
            <a:r>
              <a:rPr lang="en-US" dirty="0"/>
              <a:t>Multimedia:</a:t>
            </a:r>
          </a:p>
          <a:p>
            <a:r>
              <a:rPr lang="en-US" dirty="0"/>
              <a:t>Voice of the instructor only</a:t>
            </a:r>
          </a:p>
          <a:p>
            <a:r>
              <a:rPr lang="en-US" dirty="0"/>
              <a:t>Closed caption will be used for the narration</a:t>
            </a:r>
          </a:p>
          <a:p>
            <a:endParaRPr lang="en-US" dirty="0"/>
          </a:p>
          <a:p>
            <a:r>
              <a:rPr lang="en-US" dirty="0"/>
              <a:t>Script/Notes:</a:t>
            </a:r>
          </a:p>
          <a:p>
            <a:r>
              <a:rPr lang="en-US" dirty="0"/>
              <a:t>Please select the area you would like to explore. If you hover over an image it will explain where that image will take you.</a:t>
            </a:r>
          </a:p>
          <a:p>
            <a:r>
              <a:rPr lang="en-US" i="1" dirty="0"/>
              <a:t>(if the learner hovers over the image, the voice will say the following)</a:t>
            </a:r>
          </a:p>
          <a:p>
            <a:r>
              <a:rPr lang="en-US" dirty="0"/>
              <a:t>The book is just for your information and is not ‘clickable’</a:t>
            </a:r>
          </a:p>
          <a:p>
            <a:r>
              <a:rPr lang="en-US" dirty="0"/>
              <a:t>The Assignment button will take you to the assignments page</a:t>
            </a:r>
          </a:p>
          <a:p>
            <a:r>
              <a:rPr lang="en-US" dirty="0"/>
              <a:t>The Word journal button will take you to the discussion board</a:t>
            </a:r>
          </a:p>
          <a:p>
            <a:r>
              <a:rPr lang="en-US" dirty="0"/>
              <a:t>The Guided Reading button will take you to the Guided reading page</a:t>
            </a:r>
          </a:p>
          <a:p>
            <a:r>
              <a:rPr lang="en-US" dirty="0"/>
              <a:t>The Syllabus button will take you to the syllabus page</a:t>
            </a:r>
          </a:p>
          <a:p>
            <a:r>
              <a:rPr lang="en-US" dirty="0"/>
              <a:t>The Class Meeting space button will take you to the meeting room</a:t>
            </a:r>
          </a:p>
          <a:p>
            <a:r>
              <a:rPr lang="en-US" dirty="0"/>
              <a:t>The “In case you missed it” button will take you to make up assignments page</a:t>
            </a:r>
          </a:p>
        </p:txBody>
      </p:sp>
      <p:sp>
        <p:nvSpPr>
          <p:cNvPr id="4" name="Slide Number Placeholder 3"/>
          <p:cNvSpPr>
            <a:spLocks noGrp="1"/>
          </p:cNvSpPr>
          <p:nvPr>
            <p:ph type="sldNum" sz="quarter" idx="5"/>
          </p:nvPr>
        </p:nvSpPr>
        <p:spPr/>
        <p:txBody>
          <a:bodyPr/>
          <a:lstStyle/>
          <a:p>
            <a:fld id="{CD080043-F87C-4FDC-98FC-317FB57E0188}" type="slidenum">
              <a:rPr lang="en-US" smtClean="0"/>
              <a:t>3</a:t>
            </a:fld>
            <a:endParaRPr lang="en-US"/>
          </a:p>
        </p:txBody>
      </p:sp>
    </p:spTree>
    <p:extLst>
      <p:ext uri="{BB962C8B-B14F-4D97-AF65-F5344CB8AC3E}">
        <p14:creationId xmlns:p14="http://schemas.microsoft.com/office/powerpoint/2010/main" val="413747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Guided Reading  </a:t>
            </a:r>
          </a:p>
          <a:p>
            <a:r>
              <a:rPr lang="en-US" dirty="0"/>
              <a:t>Screen Number: 04</a:t>
            </a:r>
          </a:p>
          <a:p>
            <a:endParaRPr lang="en-US" dirty="0"/>
          </a:p>
          <a:p>
            <a:r>
              <a:rPr lang="en-US" dirty="0"/>
              <a:t>Location: within the LMS</a:t>
            </a:r>
          </a:p>
          <a:p>
            <a:endParaRPr lang="en-US" dirty="0"/>
          </a:p>
          <a:p>
            <a:r>
              <a:rPr lang="en-US" dirty="0"/>
              <a:t>Navigation:</a:t>
            </a:r>
          </a:p>
          <a:p>
            <a:r>
              <a:rPr lang="en-US" dirty="0"/>
              <a:t>Back button will return the leaner to screen 03: Weekly menu page</a:t>
            </a:r>
          </a:p>
          <a:p>
            <a:r>
              <a:rPr lang="en-US" dirty="0"/>
              <a:t>Next button will take the learner to screen 06: the assignments page</a:t>
            </a:r>
          </a:p>
          <a:p>
            <a:endParaRPr lang="en-US" dirty="0"/>
          </a:p>
          <a:p>
            <a:r>
              <a:rPr lang="en-US" dirty="0"/>
              <a:t>Interaction:</a:t>
            </a:r>
          </a:p>
          <a:p>
            <a:r>
              <a:rPr lang="en-US" dirty="0"/>
              <a:t>Learner can use the next and back buttons to navigate</a:t>
            </a:r>
          </a:p>
          <a:p>
            <a:endParaRPr lang="en-US" dirty="0"/>
          </a:p>
          <a:p>
            <a:r>
              <a:rPr lang="en-US" dirty="0"/>
              <a:t>Multimedia:</a:t>
            </a:r>
          </a:p>
          <a:p>
            <a:r>
              <a:rPr lang="en-US" dirty="0"/>
              <a:t>none</a:t>
            </a:r>
          </a:p>
          <a:p>
            <a:endParaRPr lang="en-US" dirty="0"/>
          </a:p>
          <a:p>
            <a:r>
              <a:rPr lang="en-US" dirty="0"/>
              <a:t>Script/Notes:</a:t>
            </a:r>
          </a:p>
          <a:p>
            <a:r>
              <a:rPr lang="en-US" dirty="0"/>
              <a:t>This page is intended to provided instructional support and guidance to learners that are not in the classroom. By reading these questions prior to reading the chapters students will be able to read for meaning, call up prior reading, and to create an interest in the chapters. This will also allow them to actively participate in the discussion during the synchronous class meeting.</a:t>
            </a:r>
          </a:p>
        </p:txBody>
      </p:sp>
      <p:sp>
        <p:nvSpPr>
          <p:cNvPr id="4" name="Slide Number Placeholder 3"/>
          <p:cNvSpPr>
            <a:spLocks noGrp="1"/>
          </p:cNvSpPr>
          <p:nvPr>
            <p:ph type="sldNum" sz="quarter" idx="5"/>
          </p:nvPr>
        </p:nvSpPr>
        <p:spPr/>
        <p:txBody>
          <a:bodyPr/>
          <a:lstStyle/>
          <a:p>
            <a:fld id="{CD080043-F87C-4FDC-98FC-317FB57E0188}" type="slidenum">
              <a:rPr lang="en-US" smtClean="0"/>
              <a:t>4</a:t>
            </a:fld>
            <a:endParaRPr lang="en-US"/>
          </a:p>
        </p:txBody>
      </p:sp>
    </p:spTree>
    <p:extLst>
      <p:ext uri="{BB962C8B-B14F-4D97-AF65-F5344CB8AC3E}">
        <p14:creationId xmlns:p14="http://schemas.microsoft.com/office/powerpoint/2010/main" val="187710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“In case you missed it….” Make up assignments</a:t>
            </a:r>
          </a:p>
          <a:p>
            <a:r>
              <a:rPr lang="en-US" dirty="0"/>
              <a:t>Screen Number: 05</a:t>
            </a:r>
          </a:p>
          <a:p>
            <a:endParaRPr lang="en-US" dirty="0"/>
          </a:p>
          <a:p>
            <a:r>
              <a:rPr lang="en-US" dirty="0"/>
              <a:t>Location: within the LMS</a:t>
            </a:r>
          </a:p>
          <a:p>
            <a:endParaRPr lang="en-US" dirty="0"/>
          </a:p>
          <a:p>
            <a:r>
              <a:rPr lang="en-US" dirty="0"/>
              <a:t>Navigation:</a:t>
            </a:r>
          </a:p>
          <a:p>
            <a:r>
              <a:rPr lang="en-US" dirty="0"/>
              <a:t>Back button will return the leaner to screen 03: Weekly menu page</a:t>
            </a:r>
          </a:p>
          <a:p>
            <a:r>
              <a:rPr lang="en-US" dirty="0"/>
              <a:t>Next button will take the learner to screen 06: the assignments page</a:t>
            </a:r>
          </a:p>
          <a:p>
            <a:endParaRPr lang="en-US" dirty="0"/>
          </a:p>
          <a:p>
            <a:r>
              <a:rPr lang="en-US" dirty="0"/>
              <a:t>Interaction: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Learner can use the next and back buttons to navigate</a:t>
            </a:r>
          </a:p>
          <a:p>
            <a:endParaRPr lang="en-US" dirty="0"/>
          </a:p>
          <a:p>
            <a:r>
              <a:rPr lang="en-US" dirty="0"/>
              <a:t>Multimedia:</a:t>
            </a:r>
          </a:p>
          <a:p>
            <a:r>
              <a:rPr lang="en-US" dirty="0"/>
              <a:t>none</a:t>
            </a:r>
          </a:p>
          <a:p>
            <a:endParaRPr lang="en-US" dirty="0"/>
          </a:p>
          <a:p>
            <a:r>
              <a:rPr lang="en-US" dirty="0"/>
              <a:t>Script/Notes:</a:t>
            </a:r>
          </a:p>
          <a:p>
            <a:r>
              <a:rPr lang="en-US" dirty="0"/>
              <a:t>This page gives instructions to students who missed the synchronous meeting for make up work.</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5</a:t>
            </a:fld>
            <a:endParaRPr lang="en-US"/>
          </a:p>
        </p:txBody>
      </p:sp>
    </p:spTree>
    <p:extLst>
      <p:ext uri="{BB962C8B-B14F-4D97-AF65-F5344CB8AC3E}">
        <p14:creationId xmlns:p14="http://schemas.microsoft.com/office/powerpoint/2010/main" val="39319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Week 2 assignments</a:t>
            </a:r>
          </a:p>
          <a:p>
            <a:r>
              <a:rPr lang="en-US" dirty="0"/>
              <a:t>Screen Number: 06</a:t>
            </a:r>
          </a:p>
          <a:p>
            <a:endParaRPr lang="en-US" dirty="0"/>
          </a:p>
          <a:p>
            <a:r>
              <a:rPr lang="en-US" dirty="0"/>
              <a:t>Location: within the LMS</a:t>
            </a:r>
          </a:p>
          <a:p>
            <a:endParaRPr lang="en-US" dirty="0"/>
          </a:p>
          <a:p>
            <a:r>
              <a:rPr lang="en-US" dirty="0"/>
              <a:t>Navigation:</a:t>
            </a:r>
          </a:p>
          <a:p>
            <a:r>
              <a:rPr lang="en-US" dirty="0"/>
              <a:t>Back button will return the leaner to screen 03: Weekly menu page</a:t>
            </a:r>
          </a:p>
          <a:p>
            <a:r>
              <a:rPr lang="en-US" dirty="0"/>
              <a:t>Next button will take the learner to screen 13 The end of the week</a:t>
            </a:r>
          </a:p>
          <a:p>
            <a:r>
              <a:rPr lang="en-US" dirty="0"/>
              <a:t>#1 Character Analysis will take the learner to screen 07 for the full 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Visualization will take the learner to screen 08 for the full 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Key Ideas will take the learner to screen 09 for the full 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Figurative Language will take the learner to screen 10 for the full assignment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Quiz will take the learner to screen 11 for the full assignment</a:t>
            </a:r>
          </a:p>
          <a:p>
            <a:endParaRPr lang="en-US" dirty="0"/>
          </a:p>
          <a:p>
            <a:r>
              <a:rPr lang="en-US" dirty="0"/>
              <a:t>Interaction: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Learner can use the next and back buttons to navigate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Learners can click on any of the assignments to be take to the full assignment page</a:t>
            </a:r>
          </a:p>
          <a:p>
            <a:endParaRPr lang="en-US" dirty="0"/>
          </a:p>
          <a:p>
            <a:r>
              <a:rPr lang="en-US" dirty="0"/>
              <a:t>Multimedia:</a:t>
            </a:r>
          </a:p>
          <a:p>
            <a:r>
              <a:rPr lang="en-US" dirty="0"/>
              <a:t>none</a:t>
            </a:r>
          </a:p>
          <a:p>
            <a:endParaRPr lang="en-US" dirty="0"/>
          </a:p>
          <a:p>
            <a:r>
              <a:rPr lang="en-US" dirty="0"/>
              <a:t>Script/Notes:</a:t>
            </a:r>
          </a:p>
          <a:p>
            <a:r>
              <a:rPr lang="en-US" dirty="0"/>
              <a:t>This screen is a menu for the weekly assignments with an abbreviated definition of each assignment</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6</a:t>
            </a:fld>
            <a:endParaRPr lang="en-US"/>
          </a:p>
        </p:txBody>
      </p:sp>
    </p:spTree>
    <p:extLst>
      <p:ext uri="{BB962C8B-B14F-4D97-AF65-F5344CB8AC3E}">
        <p14:creationId xmlns:p14="http://schemas.microsoft.com/office/powerpoint/2010/main" val="19673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Assignment #1 Character Analysis</a:t>
            </a:r>
          </a:p>
          <a:p>
            <a:r>
              <a:rPr lang="en-US" dirty="0"/>
              <a:t>Screen Number: 07</a:t>
            </a:r>
          </a:p>
          <a:p>
            <a:endParaRPr lang="en-US" dirty="0"/>
          </a:p>
          <a:p>
            <a:r>
              <a:rPr lang="en-US" dirty="0"/>
              <a:t>Location: within the LMS</a:t>
            </a:r>
          </a:p>
          <a:p>
            <a:endParaRPr lang="en-US" dirty="0"/>
          </a:p>
          <a:p>
            <a:r>
              <a:rPr lang="en-US" dirty="0"/>
              <a:t>Objectives/Standards:</a:t>
            </a:r>
          </a:p>
          <a:p>
            <a:r>
              <a:rPr lang="en-US" dirty="0"/>
              <a:t>CCSS.ELA-Literacy.RL5.3 – compare and contract characters</a:t>
            </a:r>
          </a:p>
          <a:p>
            <a:endParaRPr lang="en-US" dirty="0"/>
          </a:p>
          <a:p>
            <a:r>
              <a:rPr lang="en-US" dirty="0"/>
              <a:t>Navigation:</a:t>
            </a:r>
          </a:p>
          <a:p>
            <a:r>
              <a:rPr lang="en-US" dirty="0"/>
              <a:t>Back button will return the learner to screen 06: Assignments page</a:t>
            </a:r>
          </a:p>
          <a:p>
            <a:r>
              <a:rPr lang="en-US" dirty="0"/>
              <a:t>The next button will take the learner to screen 13: end of the week</a:t>
            </a:r>
          </a:p>
          <a:p>
            <a:r>
              <a:rPr lang="en-US" dirty="0"/>
              <a:t>“Week 2 Dropbox” button will take the learner to the assignment drop box so they can upload their work</a:t>
            </a:r>
          </a:p>
          <a:p>
            <a:r>
              <a:rPr lang="en-US" dirty="0"/>
              <a:t>The “PDF” symbol will allow the learner to print the “Character Analysis Wheel”</a:t>
            </a:r>
          </a:p>
          <a:p>
            <a:endParaRPr lang="en-US" dirty="0"/>
          </a:p>
          <a:p>
            <a:r>
              <a:rPr lang="en-US" dirty="0"/>
              <a:t>Interaction:</a:t>
            </a:r>
          </a:p>
          <a:p>
            <a:r>
              <a:rPr lang="en-US" dirty="0"/>
              <a:t>Learner can click the following buttons:</a:t>
            </a:r>
          </a:p>
          <a:p>
            <a:r>
              <a:rPr lang="en-US" dirty="0"/>
              <a:t>Next – return to screen 06: Assignments page</a:t>
            </a:r>
          </a:p>
          <a:p>
            <a:r>
              <a:rPr lang="en-US" dirty="0"/>
              <a:t>Back – go to screen 13: the end of the week</a:t>
            </a:r>
          </a:p>
          <a:p>
            <a:r>
              <a:rPr lang="en-US" dirty="0"/>
              <a:t>Week 2 Dropbox – go to the assignment </a:t>
            </a:r>
            <a:r>
              <a:rPr lang="en-US" dirty="0" err="1"/>
              <a:t>dropbox</a:t>
            </a:r>
            <a:r>
              <a:rPr lang="en-US" dirty="0"/>
              <a:t> page</a:t>
            </a:r>
          </a:p>
          <a:p>
            <a:r>
              <a:rPr lang="en-US" dirty="0"/>
              <a:t>PDF – printable version of the Character Analysis Wheel</a:t>
            </a:r>
          </a:p>
          <a:p>
            <a:endParaRPr lang="en-US" dirty="0"/>
          </a:p>
          <a:p>
            <a:r>
              <a:rPr lang="en-US" dirty="0"/>
              <a:t>Multimedia:</a:t>
            </a:r>
          </a:p>
          <a:p>
            <a:r>
              <a:rPr lang="en-US" dirty="0"/>
              <a:t>PDF version of the Character Analysis wheel will be available to download and print</a:t>
            </a:r>
          </a:p>
          <a:p>
            <a:endParaRPr lang="en-US" dirty="0"/>
          </a:p>
          <a:p>
            <a:r>
              <a:rPr lang="en-US" dirty="0"/>
              <a:t>Script/Notes:</a:t>
            </a:r>
          </a:p>
          <a:p>
            <a:r>
              <a:rPr lang="en-US" dirty="0"/>
              <a:t>none</a:t>
            </a:r>
          </a:p>
        </p:txBody>
      </p:sp>
      <p:sp>
        <p:nvSpPr>
          <p:cNvPr id="4" name="Slide Number Placeholder 3"/>
          <p:cNvSpPr>
            <a:spLocks noGrp="1"/>
          </p:cNvSpPr>
          <p:nvPr>
            <p:ph type="sldNum" sz="quarter" idx="5"/>
          </p:nvPr>
        </p:nvSpPr>
        <p:spPr/>
        <p:txBody>
          <a:bodyPr/>
          <a:lstStyle/>
          <a:p>
            <a:fld id="{CD080043-F87C-4FDC-98FC-317FB57E0188}" type="slidenum">
              <a:rPr lang="en-US" smtClean="0"/>
              <a:t>7</a:t>
            </a:fld>
            <a:endParaRPr lang="en-US"/>
          </a:p>
        </p:txBody>
      </p:sp>
    </p:spTree>
    <p:extLst>
      <p:ext uri="{BB962C8B-B14F-4D97-AF65-F5344CB8AC3E}">
        <p14:creationId xmlns:p14="http://schemas.microsoft.com/office/powerpoint/2010/main" val="390083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Assignment #2 Visualization</a:t>
            </a:r>
          </a:p>
          <a:p>
            <a:r>
              <a:rPr lang="en-US" dirty="0"/>
              <a:t>Screen Number: 08</a:t>
            </a:r>
          </a:p>
          <a:p>
            <a:endParaRPr lang="en-US" dirty="0"/>
          </a:p>
          <a:p>
            <a:r>
              <a:rPr lang="en-US" dirty="0"/>
              <a:t>Location: within the LMS</a:t>
            </a:r>
          </a:p>
          <a:p>
            <a:endParaRPr lang="en-US" dirty="0"/>
          </a:p>
          <a:p>
            <a:r>
              <a:rPr lang="en-US" dirty="0"/>
              <a:t>Objectives/Standards:</a:t>
            </a:r>
          </a:p>
          <a:p>
            <a:r>
              <a:rPr lang="en-US" dirty="0"/>
              <a:t>CCSS.ELA-Literacy.RL6.3  – Analyze in detail how a key event or idea is illustrated</a:t>
            </a:r>
          </a:p>
          <a:p>
            <a:endParaRPr lang="en-US" dirty="0"/>
          </a:p>
          <a:p>
            <a:r>
              <a:rPr lang="en-US" dirty="0"/>
              <a:t>Navigation:</a:t>
            </a:r>
          </a:p>
          <a:p>
            <a:r>
              <a:rPr lang="en-US" dirty="0"/>
              <a:t>Back button will return the learner to screen 06: Assignments page</a:t>
            </a:r>
          </a:p>
          <a:p>
            <a:r>
              <a:rPr lang="en-US" dirty="0"/>
              <a:t>The next button will take the learner to screen 13: end of the week</a:t>
            </a:r>
          </a:p>
          <a:p>
            <a:r>
              <a:rPr lang="en-US" dirty="0"/>
              <a:t>“Week 2 Dropbox” button will take the learner to the assignment drop box so they can upload their work</a:t>
            </a:r>
          </a:p>
          <a:p>
            <a:endParaRPr lang="en-US" dirty="0"/>
          </a:p>
          <a:p>
            <a:r>
              <a:rPr lang="en-US" dirty="0"/>
              <a:t>Interaction:</a:t>
            </a:r>
          </a:p>
          <a:p>
            <a:r>
              <a:rPr lang="en-US" dirty="0"/>
              <a:t>Learner can click the following buttons:</a:t>
            </a:r>
          </a:p>
          <a:p>
            <a:r>
              <a:rPr lang="en-US" dirty="0"/>
              <a:t>Next – return to screen 06: Assignments page</a:t>
            </a:r>
          </a:p>
          <a:p>
            <a:r>
              <a:rPr lang="en-US" dirty="0"/>
              <a:t>Back – go to screen 13: the end of the week</a:t>
            </a:r>
          </a:p>
          <a:p>
            <a:r>
              <a:rPr lang="en-US" dirty="0"/>
              <a:t>Week 2 Dropbox – go to the assignment </a:t>
            </a:r>
            <a:r>
              <a:rPr lang="en-US" dirty="0" err="1"/>
              <a:t>dropbox</a:t>
            </a:r>
            <a:r>
              <a:rPr lang="en-US" dirty="0"/>
              <a:t> page</a:t>
            </a:r>
          </a:p>
          <a:p>
            <a:endParaRPr lang="en-US" dirty="0"/>
          </a:p>
          <a:p>
            <a:r>
              <a:rPr lang="en-US" dirty="0"/>
              <a:t>Multimedia:</a:t>
            </a:r>
          </a:p>
          <a:p>
            <a:r>
              <a:rPr lang="en-US" dirty="0"/>
              <a:t>none</a:t>
            </a:r>
          </a:p>
          <a:p>
            <a:endParaRPr lang="en-US" dirty="0"/>
          </a:p>
          <a:p>
            <a:r>
              <a:rPr lang="en-US" dirty="0"/>
              <a:t>Script/Notes:</a:t>
            </a:r>
          </a:p>
          <a:p>
            <a:r>
              <a:rPr lang="en-US" dirty="0"/>
              <a:t>none</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8</a:t>
            </a:fld>
            <a:endParaRPr lang="en-US"/>
          </a:p>
        </p:txBody>
      </p:sp>
    </p:spTree>
    <p:extLst>
      <p:ext uri="{BB962C8B-B14F-4D97-AF65-F5344CB8AC3E}">
        <p14:creationId xmlns:p14="http://schemas.microsoft.com/office/powerpoint/2010/main" val="316562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 Name: Assignment #3 Key Ideas</a:t>
            </a:r>
          </a:p>
          <a:p>
            <a:r>
              <a:rPr lang="en-US" dirty="0"/>
              <a:t>Screen Number: 09</a:t>
            </a:r>
          </a:p>
          <a:p>
            <a:endParaRPr lang="en-US" dirty="0"/>
          </a:p>
          <a:p>
            <a:r>
              <a:rPr lang="en-US" dirty="0"/>
              <a:t>Location: within the LMS</a:t>
            </a:r>
          </a:p>
          <a:p>
            <a:endParaRPr lang="en-US" dirty="0"/>
          </a:p>
          <a:p>
            <a:r>
              <a:rPr lang="en-US" dirty="0"/>
              <a:t>Objectives/Standards:</a:t>
            </a:r>
          </a:p>
          <a:p>
            <a:r>
              <a:rPr lang="en-US" dirty="0"/>
              <a:t>CCSS.ELA-Literacy.RL5.2  – Determine two or more main ideas and explain how they are supported by key details</a:t>
            </a:r>
          </a:p>
          <a:p>
            <a:r>
              <a:rPr lang="en-US" dirty="0"/>
              <a:t>CCSS.ELA-Literacy.RI6.2 – Determine a central idea of a text and how it is conveyed through particular details</a:t>
            </a:r>
          </a:p>
          <a:p>
            <a:r>
              <a:rPr lang="en-US" dirty="0"/>
              <a:t>CCSS.ELA-Literacy.RI6.3 – Analyze how a key event or idea is introduced and illustrated in text</a:t>
            </a:r>
          </a:p>
          <a:p>
            <a:endParaRPr lang="en-US" dirty="0"/>
          </a:p>
          <a:p>
            <a:r>
              <a:rPr lang="en-US" dirty="0"/>
              <a:t>Navigation:</a:t>
            </a:r>
          </a:p>
          <a:p>
            <a:r>
              <a:rPr lang="en-US" dirty="0"/>
              <a:t>Back button will return the learner to screen 06: Assignments page</a:t>
            </a:r>
          </a:p>
          <a:p>
            <a:r>
              <a:rPr lang="en-US" dirty="0"/>
              <a:t>The next button will take the learner to screen 13: end of the week</a:t>
            </a:r>
          </a:p>
          <a:p>
            <a:r>
              <a:rPr lang="en-US" dirty="0"/>
              <a:t>“Week 2 Dropbox” button will take the learner to the assignment drop box so they can upload their work</a:t>
            </a:r>
          </a:p>
          <a:p>
            <a:r>
              <a:rPr lang="en-US" dirty="0"/>
              <a:t>The “PDF” symbol will allow the learner to print the “Key Ideas” worksheet</a:t>
            </a:r>
          </a:p>
          <a:p>
            <a:endParaRPr lang="en-US" dirty="0"/>
          </a:p>
          <a:p>
            <a:r>
              <a:rPr lang="en-US" dirty="0"/>
              <a:t>Interaction:</a:t>
            </a:r>
          </a:p>
          <a:p>
            <a:r>
              <a:rPr lang="en-US" dirty="0"/>
              <a:t>Learner can click the following buttons:</a:t>
            </a:r>
          </a:p>
          <a:p>
            <a:r>
              <a:rPr lang="en-US" dirty="0"/>
              <a:t>Next – return to screen 06: Assignments page</a:t>
            </a:r>
          </a:p>
          <a:p>
            <a:r>
              <a:rPr lang="en-US" dirty="0"/>
              <a:t>Back – go to screen 13: the end of the week</a:t>
            </a:r>
          </a:p>
          <a:p>
            <a:r>
              <a:rPr lang="en-US" dirty="0"/>
              <a:t>Week 2 Dropbox – go to the assignment </a:t>
            </a:r>
            <a:r>
              <a:rPr lang="en-US" dirty="0" err="1"/>
              <a:t>dropbox</a:t>
            </a:r>
            <a:r>
              <a:rPr lang="en-US" dirty="0"/>
              <a:t> page</a:t>
            </a:r>
          </a:p>
          <a:p>
            <a:r>
              <a:rPr lang="en-US" dirty="0"/>
              <a:t>PDF – printable version of the Key Ideas Worksheet</a:t>
            </a:r>
          </a:p>
          <a:p>
            <a:endParaRPr lang="en-US" dirty="0"/>
          </a:p>
          <a:p>
            <a:r>
              <a:rPr lang="en-US" dirty="0"/>
              <a:t>Multimedia:</a:t>
            </a:r>
          </a:p>
          <a:p>
            <a:r>
              <a:rPr lang="en-US" dirty="0"/>
              <a:t>PDF version of the Key Ideas worksheet will be available to download and print</a:t>
            </a:r>
          </a:p>
          <a:p>
            <a:endParaRPr lang="en-US" dirty="0"/>
          </a:p>
          <a:p>
            <a:endParaRPr lang="en-US" dirty="0"/>
          </a:p>
          <a:p>
            <a:r>
              <a:rPr lang="en-US" dirty="0"/>
              <a:t>Script/Notes:</a:t>
            </a:r>
          </a:p>
          <a:p>
            <a:r>
              <a:rPr lang="en-US" dirty="0"/>
              <a:t>none</a:t>
            </a:r>
          </a:p>
          <a:p>
            <a:endParaRPr lang="en-US" dirty="0"/>
          </a:p>
        </p:txBody>
      </p:sp>
      <p:sp>
        <p:nvSpPr>
          <p:cNvPr id="4" name="Slide Number Placeholder 3"/>
          <p:cNvSpPr>
            <a:spLocks noGrp="1"/>
          </p:cNvSpPr>
          <p:nvPr>
            <p:ph type="sldNum" sz="quarter" idx="5"/>
          </p:nvPr>
        </p:nvSpPr>
        <p:spPr/>
        <p:txBody>
          <a:bodyPr/>
          <a:lstStyle/>
          <a:p>
            <a:fld id="{CD080043-F87C-4FDC-98FC-317FB57E0188}" type="slidenum">
              <a:rPr lang="en-US" smtClean="0"/>
              <a:t>9</a:t>
            </a:fld>
            <a:endParaRPr lang="en-US"/>
          </a:p>
        </p:txBody>
      </p:sp>
    </p:spTree>
    <p:extLst>
      <p:ext uri="{BB962C8B-B14F-4D97-AF65-F5344CB8AC3E}">
        <p14:creationId xmlns:p14="http://schemas.microsoft.com/office/powerpoint/2010/main" val="169547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0284-4B3B-49B1-8BF0-89D014BB98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2F1316-7114-4BAD-89C2-464AB03267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4A5DD-95FA-4D1B-9DBD-2838A8C9E354}"/>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5" name="Footer Placeholder 4">
            <a:extLst>
              <a:ext uri="{FF2B5EF4-FFF2-40B4-BE49-F238E27FC236}">
                <a16:creationId xmlns:a16="http://schemas.microsoft.com/office/drawing/2014/main" id="{FB1FD24C-A86E-45AE-9E4F-E963ABDCA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5A62B-690E-4B51-85F2-45E225467D3A}"/>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71026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F89F-88C4-4EE2-8FFD-5A1C8EECFA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4CCC99-4507-4DF8-A174-F0D326B76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0102D-92AF-446E-B06D-80425E5234A6}"/>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5" name="Footer Placeholder 4">
            <a:extLst>
              <a:ext uri="{FF2B5EF4-FFF2-40B4-BE49-F238E27FC236}">
                <a16:creationId xmlns:a16="http://schemas.microsoft.com/office/drawing/2014/main" id="{1D6C2B53-4B3F-4DA0-9654-C96EF29C4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66A3B-15F6-4245-82EE-935BA36D09E2}"/>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171168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2B9F1E-B20C-49FF-B86B-1498FE48FA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D59DB-D617-4912-ABFF-795145750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8EC5C-52B6-4C9D-9EBB-3B0727556F88}"/>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5" name="Footer Placeholder 4">
            <a:extLst>
              <a:ext uri="{FF2B5EF4-FFF2-40B4-BE49-F238E27FC236}">
                <a16:creationId xmlns:a16="http://schemas.microsoft.com/office/drawing/2014/main" id="{5D9440D6-915A-43F1-893E-32DE55B8F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C5CB4D-5DBD-4B6F-9F07-9D9059774CE2}"/>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292619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F35D3-7246-4A16-A7B9-04DE3D05B6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58B4B0-9CE6-4876-A965-9959728DA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E967AD-E8AD-45A0-8C33-9E600871EA7A}"/>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5" name="Footer Placeholder 4">
            <a:extLst>
              <a:ext uri="{FF2B5EF4-FFF2-40B4-BE49-F238E27FC236}">
                <a16:creationId xmlns:a16="http://schemas.microsoft.com/office/drawing/2014/main" id="{526ED081-E105-4DF3-9202-34EE71FE6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C1F14-783C-4192-9037-B640A56A5315}"/>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344787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7ADA3-E4F1-4E8E-90C6-EFCF605BA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6DCF2-A894-439E-9352-2D6566E7E0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99E0C3-F4B3-4B66-9AA4-9C04F578F0B5}"/>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5" name="Footer Placeholder 4">
            <a:extLst>
              <a:ext uri="{FF2B5EF4-FFF2-40B4-BE49-F238E27FC236}">
                <a16:creationId xmlns:a16="http://schemas.microsoft.com/office/drawing/2014/main" id="{18A417D4-D27B-4BC1-BB48-DFF9AD329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E891F-E2ED-478C-A79D-3C518877BF53}"/>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381300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CB72-60DD-4A0D-90A2-E6098B27F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B2B538-702D-4EC3-9666-019F497B5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4C5F6-CE2D-483D-BF3D-92E52F0421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3ABD87-6851-4F7F-A50A-30C55B942221}"/>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6" name="Footer Placeholder 5">
            <a:extLst>
              <a:ext uri="{FF2B5EF4-FFF2-40B4-BE49-F238E27FC236}">
                <a16:creationId xmlns:a16="http://schemas.microsoft.com/office/drawing/2014/main" id="{C186713F-86E5-4838-9BC3-D2140D3FDC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E4D17-F71E-468E-8658-81E9B98823C5}"/>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340410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9F07-2EA5-4D9B-920E-5856966111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85202D-351C-4BEE-AA40-DDFF50D6C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85395B-ACC2-40D6-B8EE-19573BE871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D6D76-85DB-4721-A873-05C0B49E6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C9393-E214-45F9-BF22-E9D4F3B32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DEEE34-050F-4D21-9718-EFAD51327355}"/>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8" name="Footer Placeholder 7">
            <a:extLst>
              <a:ext uri="{FF2B5EF4-FFF2-40B4-BE49-F238E27FC236}">
                <a16:creationId xmlns:a16="http://schemas.microsoft.com/office/drawing/2014/main" id="{7B3CEF63-891C-4D42-872B-CBBED3ED3B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A1E38-6564-41B0-9513-7086360CDB0D}"/>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39962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C321-5C35-48D8-B1C0-3B5F738244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8EB8D2-8EC6-4B82-AD95-50270700F5D5}"/>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4" name="Footer Placeholder 3">
            <a:extLst>
              <a:ext uri="{FF2B5EF4-FFF2-40B4-BE49-F238E27FC236}">
                <a16:creationId xmlns:a16="http://schemas.microsoft.com/office/drawing/2014/main" id="{B73F47AA-FF26-4BB9-95DE-951EE0AF74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3C6760-023B-465D-8C14-20DF439D5B5A}"/>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54940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13EF20-B883-4846-9329-4B6ECACC0A64}"/>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3" name="Footer Placeholder 2">
            <a:extLst>
              <a:ext uri="{FF2B5EF4-FFF2-40B4-BE49-F238E27FC236}">
                <a16:creationId xmlns:a16="http://schemas.microsoft.com/office/drawing/2014/main" id="{A5D5F114-FA3A-43AD-BDC8-586CF3AA30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586A73-F532-4085-9817-162E3339A624}"/>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357308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96E65-C33A-47E7-B1F9-C42204BD3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5D8305-712E-4D64-981C-B85625D0EC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FD9250-ECCA-44A8-9AD3-E249F3387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6E382-1E8D-4055-AAE9-32ED3C0ECD36}"/>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6" name="Footer Placeholder 5">
            <a:extLst>
              <a:ext uri="{FF2B5EF4-FFF2-40B4-BE49-F238E27FC236}">
                <a16:creationId xmlns:a16="http://schemas.microsoft.com/office/drawing/2014/main" id="{4755416D-1A30-4261-B743-0D79AB5FF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161247-8A9A-47F2-84ED-82325C4F8EA6}"/>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171229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2147-904D-4C0F-A3E6-C5E31FBF5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33C36-1E7A-410D-A86A-1A9F650451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AAA393-D33D-438D-9BC6-6BFFE32DA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D726B-DDD6-4238-AE3E-3F912980D7F5}"/>
              </a:ext>
            </a:extLst>
          </p:cNvPr>
          <p:cNvSpPr>
            <a:spLocks noGrp="1"/>
          </p:cNvSpPr>
          <p:nvPr>
            <p:ph type="dt" sz="half" idx="10"/>
          </p:nvPr>
        </p:nvSpPr>
        <p:spPr/>
        <p:txBody>
          <a:bodyPr/>
          <a:lstStyle/>
          <a:p>
            <a:fld id="{D27C4421-86D6-4DD2-8D52-3B32F95BB7E6}" type="datetimeFigureOut">
              <a:rPr lang="en-US" smtClean="0"/>
              <a:t>7/25/2019</a:t>
            </a:fld>
            <a:endParaRPr lang="en-US"/>
          </a:p>
        </p:txBody>
      </p:sp>
      <p:sp>
        <p:nvSpPr>
          <p:cNvPr id="6" name="Footer Placeholder 5">
            <a:extLst>
              <a:ext uri="{FF2B5EF4-FFF2-40B4-BE49-F238E27FC236}">
                <a16:creationId xmlns:a16="http://schemas.microsoft.com/office/drawing/2014/main" id="{A91654B5-AEDF-45A8-B6FC-CCAEBB7DB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61B02-DA33-47C5-A431-A7F42AE02E7B}"/>
              </a:ext>
            </a:extLst>
          </p:cNvPr>
          <p:cNvSpPr>
            <a:spLocks noGrp="1"/>
          </p:cNvSpPr>
          <p:nvPr>
            <p:ph type="sldNum" sz="quarter" idx="12"/>
          </p:nvPr>
        </p:nvSpPr>
        <p:spPr/>
        <p:txBody>
          <a:bodyPr/>
          <a:lstStyle/>
          <a:p>
            <a:fld id="{8495B0E3-AFA6-4FFB-82AC-8547D2F6D91B}" type="slidenum">
              <a:rPr lang="en-US" smtClean="0"/>
              <a:t>‹#›</a:t>
            </a:fld>
            <a:endParaRPr lang="en-US"/>
          </a:p>
        </p:txBody>
      </p:sp>
    </p:spTree>
    <p:extLst>
      <p:ext uri="{BB962C8B-B14F-4D97-AF65-F5344CB8AC3E}">
        <p14:creationId xmlns:p14="http://schemas.microsoft.com/office/powerpoint/2010/main" val="114281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9CED9C-7CD4-41DA-B663-6095B2800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649AD5-4DC6-411F-86BE-EE817E358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74483-2024-4BED-9366-C7C66EFA0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C4421-86D6-4DD2-8D52-3B32F95BB7E6}" type="datetimeFigureOut">
              <a:rPr lang="en-US" smtClean="0"/>
              <a:t>7/25/2019</a:t>
            </a:fld>
            <a:endParaRPr lang="en-US"/>
          </a:p>
        </p:txBody>
      </p:sp>
      <p:sp>
        <p:nvSpPr>
          <p:cNvPr id="5" name="Footer Placeholder 4">
            <a:extLst>
              <a:ext uri="{FF2B5EF4-FFF2-40B4-BE49-F238E27FC236}">
                <a16:creationId xmlns:a16="http://schemas.microsoft.com/office/drawing/2014/main" id="{85BA5E71-7C3F-416F-9604-6317C6A81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1B21AF-F3FF-491E-9B45-7C3F0BDDD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5B0E3-AFA6-4FFB-82AC-8547D2F6D91B}" type="slidenum">
              <a:rPr lang="en-US" smtClean="0"/>
              <a:t>‹#›</a:t>
            </a:fld>
            <a:endParaRPr lang="en-US"/>
          </a:p>
        </p:txBody>
      </p:sp>
    </p:spTree>
    <p:extLst>
      <p:ext uri="{BB962C8B-B14F-4D97-AF65-F5344CB8AC3E}">
        <p14:creationId xmlns:p14="http://schemas.microsoft.com/office/powerpoint/2010/main" val="301336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1.png"/><Relationship Id="rId21" Type="http://schemas.openxmlformats.org/officeDocument/2006/relationships/image" Target="../media/image39.png"/><Relationship Id="rId7" Type="http://schemas.openxmlformats.org/officeDocument/2006/relationships/image" Target="../media/image4.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notesSlide" Target="../notesSlides/notesSlide1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5.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1"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p:txBody>
          <a:bodyPr/>
          <a:lstStyle/>
          <a:p>
            <a:r>
              <a:rPr lang="en-US" dirty="0">
                <a:solidFill>
                  <a:schemeClr val="accent2">
                    <a:lumMod val="50000"/>
                  </a:schemeClr>
                </a:solidFill>
                <a:latin typeface="WillyWonka" pitchFamily="2" charset="0"/>
              </a:rPr>
              <a:t> </a:t>
            </a:r>
            <a:r>
              <a:rPr lang="en-US" sz="7200" dirty="0">
                <a:solidFill>
                  <a:schemeClr val="accent2">
                    <a:lumMod val="50000"/>
                  </a:schemeClr>
                </a:solidFill>
                <a:latin typeface="WillyWonka" pitchFamily="2" charset="0"/>
              </a:rPr>
              <a:t>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p:txBody>
          <a:bodyPr>
            <a:normAutofit fontScale="92500" lnSpcReduction="10000"/>
          </a:bodyPr>
          <a:lstStyle/>
          <a:p>
            <a:r>
              <a:rPr lang="en-US" sz="6000" dirty="0">
                <a:solidFill>
                  <a:srgbClr val="57257D"/>
                </a:solidFill>
                <a:latin typeface="Arial" panose="020B0604020202020204" pitchFamily="34" charset="0"/>
                <a:cs typeface="Arial" panose="020B0604020202020204" pitchFamily="34" charset="0"/>
              </a:rPr>
              <a:t>Week 2</a:t>
            </a:r>
          </a:p>
          <a:p>
            <a:r>
              <a:rPr lang="en-US" sz="6000" dirty="0">
                <a:solidFill>
                  <a:srgbClr val="57257D"/>
                </a:solidFill>
                <a:latin typeface="Arial" panose="020B0604020202020204" pitchFamily="34" charset="0"/>
                <a:cs typeface="Arial" panose="020B0604020202020204" pitchFamily="34" charset="0"/>
              </a:rPr>
              <a:t>Storyboard</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6D2948-2D03-432E-ACF0-32AB54D3F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502" y="4779565"/>
            <a:ext cx="3667664" cy="1927395"/>
          </a:xfrm>
          <a:prstGeom prst="rect">
            <a:avLst/>
          </a:prstGeom>
        </p:spPr>
      </p:pic>
    </p:spTree>
    <p:extLst>
      <p:ext uri="{BB962C8B-B14F-4D97-AF65-F5344CB8AC3E}">
        <p14:creationId xmlns:p14="http://schemas.microsoft.com/office/powerpoint/2010/main" val="323775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1"/>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EA5BF0-2A7F-4CAC-97C6-B2E38E6D97AE}"/>
              </a:ext>
            </a:extLst>
          </p:cNvPr>
          <p:cNvSpPr/>
          <p:nvPr/>
        </p:nvSpPr>
        <p:spPr>
          <a:xfrm>
            <a:off x="443138" y="961047"/>
            <a:ext cx="4546437" cy="584775"/>
          </a:xfrm>
          <a:prstGeom prst="rect">
            <a:avLst/>
          </a:prstGeom>
        </p:spPr>
        <p:txBody>
          <a:bodyPr wrap="none">
            <a:spAutoFit/>
          </a:bodyPr>
          <a:lstStyle/>
          <a:p>
            <a:r>
              <a:rPr lang="en-US" sz="3200" dirty="0">
                <a:latin typeface="WillyWonka" pitchFamily="2" charset="0"/>
              </a:rPr>
              <a:t>#4 Figurative Language:</a:t>
            </a:r>
          </a:p>
        </p:txBody>
      </p:sp>
      <p:sp>
        <p:nvSpPr>
          <p:cNvPr id="8" name="Rectangle 7">
            <a:extLst>
              <a:ext uri="{FF2B5EF4-FFF2-40B4-BE49-F238E27FC236}">
                <a16:creationId xmlns:a16="http://schemas.microsoft.com/office/drawing/2014/main" id="{D5672D43-D30A-4077-ADB1-8A38AD3810E5}"/>
              </a:ext>
            </a:extLst>
          </p:cNvPr>
          <p:cNvSpPr/>
          <p:nvPr/>
        </p:nvSpPr>
        <p:spPr>
          <a:xfrm>
            <a:off x="443138" y="2027461"/>
            <a:ext cx="6698796" cy="3139321"/>
          </a:xfrm>
          <a:prstGeom prst="rect">
            <a:avLst/>
          </a:prstGeom>
        </p:spPr>
        <p:txBody>
          <a:bodyPr wrap="square">
            <a:spAutoFit/>
          </a:bodyPr>
          <a:lstStyle/>
          <a:p>
            <a:r>
              <a:rPr lang="en-US" dirty="0"/>
              <a:t>Create 5 flash cards with similes, metaphors, personification, alliteration, idioms, onomatopoeia, or hyperboles using examples from chapters 1 through 4. </a:t>
            </a:r>
          </a:p>
          <a:p>
            <a:endParaRPr lang="en-US" dirty="0"/>
          </a:p>
          <a:p>
            <a:r>
              <a:rPr lang="en-US" dirty="0"/>
              <a:t>On one side of the card put which form of figurative language you are using. </a:t>
            </a:r>
          </a:p>
          <a:p>
            <a:endParaRPr lang="en-US" dirty="0"/>
          </a:p>
          <a:p>
            <a:r>
              <a:rPr lang="en-US" dirty="0"/>
              <a:t>On the other side, put a quote from the book representing that figurative language. Make a note of the page number the quote came from in parenthesis (). </a:t>
            </a:r>
          </a:p>
          <a:p>
            <a:endParaRPr lang="en-US" dirty="0"/>
          </a:p>
        </p:txBody>
      </p:sp>
      <p:pic>
        <p:nvPicPr>
          <p:cNvPr id="19" name="Picture 18">
            <a:extLst>
              <a:ext uri="{FF2B5EF4-FFF2-40B4-BE49-F238E27FC236}">
                <a16:creationId xmlns:a16="http://schemas.microsoft.com/office/drawing/2014/main" id="{D4215460-195A-4086-9EC8-612601F6F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267" y="534908"/>
            <a:ext cx="1704078" cy="859418"/>
          </a:xfrm>
          <a:prstGeom prst="rect">
            <a:avLst/>
          </a:prstGeom>
        </p:spPr>
      </p:pic>
      <p:pic>
        <p:nvPicPr>
          <p:cNvPr id="16" name="Picture 15">
            <a:extLst>
              <a:ext uri="{FF2B5EF4-FFF2-40B4-BE49-F238E27FC236}">
                <a16:creationId xmlns:a16="http://schemas.microsoft.com/office/drawing/2014/main" id="{8934AD97-8A7E-42A2-B694-79DF0DC0C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9553" y="1634915"/>
            <a:ext cx="3817751" cy="4898062"/>
          </a:xfrm>
          <a:prstGeom prst="rect">
            <a:avLst/>
          </a:prstGeom>
        </p:spPr>
      </p:pic>
      <p:pic>
        <p:nvPicPr>
          <p:cNvPr id="12" name="Picture 11">
            <a:extLst>
              <a:ext uri="{FF2B5EF4-FFF2-40B4-BE49-F238E27FC236}">
                <a16:creationId xmlns:a16="http://schemas.microsoft.com/office/drawing/2014/main" id="{DF481A43-9371-4655-BBFB-2B0098A7B3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579" y="5921794"/>
            <a:ext cx="2059792" cy="1109119"/>
          </a:xfrm>
          <a:prstGeom prst="rect">
            <a:avLst/>
          </a:prstGeom>
        </p:spPr>
      </p:pic>
      <p:pic>
        <p:nvPicPr>
          <p:cNvPr id="13" name="Picture 12">
            <a:extLst>
              <a:ext uri="{FF2B5EF4-FFF2-40B4-BE49-F238E27FC236}">
                <a16:creationId xmlns:a16="http://schemas.microsoft.com/office/drawing/2014/main" id="{81CC1B3D-58D1-406C-BE92-BF0DCB6C6F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spTree>
    <p:extLst>
      <p:ext uri="{BB962C8B-B14F-4D97-AF65-F5344CB8AC3E}">
        <p14:creationId xmlns:p14="http://schemas.microsoft.com/office/powerpoint/2010/main" val="92789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EA5BF0-2A7F-4CAC-97C6-B2E38E6D97AE}"/>
              </a:ext>
            </a:extLst>
          </p:cNvPr>
          <p:cNvSpPr/>
          <p:nvPr/>
        </p:nvSpPr>
        <p:spPr>
          <a:xfrm>
            <a:off x="443138" y="961047"/>
            <a:ext cx="1814920" cy="584775"/>
          </a:xfrm>
          <a:prstGeom prst="rect">
            <a:avLst/>
          </a:prstGeom>
        </p:spPr>
        <p:txBody>
          <a:bodyPr wrap="none">
            <a:spAutoFit/>
          </a:bodyPr>
          <a:lstStyle/>
          <a:p>
            <a:r>
              <a:rPr lang="en-US" sz="3200" dirty="0">
                <a:latin typeface="WillyWonka" pitchFamily="2" charset="0"/>
              </a:rPr>
              <a:t>#5 Quiz 1:</a:t>
            </a:r>
          </a:p>
        </p:txBody>
      </p:sp>
      <p:sp>
        <p:nvSpPr>
          <p:cNvPr id="5" name="TextBox 4">
            <a:extLst>
              <a:ext uri="{FF2B5EF4-FFF2-40B4-BE49-F238E27FC236}">
                <a16:creationId xmlns:a16="http://schemas.microsoft.com/office/drawing/2014/main" id="{9CCC8AF8-AE85-476F-B306-2508D81DF201}"/>
              </a:ext>
            </a:extLst>
          </p:cNvPr>
          <p:cNvSpPr txBox="1"/>
          <p:nvPr/>
        </p:nvSpPr>
        <p:spPr>
          <a:xfrm>
            <a:off x="1742326" y="3708603"/>
            <a:ext cx="9221637" cy="1938992"/>
          </a:xfrm>
          <a:prstGeom prst="rect">
            <a:avLst/>
          </a:prstGeom>
          <a:noFill/>
        </p:spPr>
        <p:txBody>
          <a:bodyPr wrap="square" rtlCol="0">
            <a:spAutoFit/>
          </a:bodyPr>
          <a:lstStyle/>
          <a:p>
            <a:r>
              <a:rPr lang="en-US" sz="2400" dirty="0"/>
              <a:t>Click on the candy above to take the quiz. </a:t>
            </a:r>
            <a:r>
              <a:rPr lang="en-US" sz="2400" b="1" dirty="0"/>
              <a:t>Once your click to start the quiz, you can NOT go back.</a:t>
            </a:r>
          </a:p>
          <a:p>
            <a:endParaRPr lang="en-US" sz="2400" b="1" dirty="0"/>
          </a:p>
          <a:p>
            <a:r>
              <a:rPr lang="en-US" sz="2400" dirty="0"/>
              <a:t>Remember, you are only allowed to take a maximum of 4 quizzes this semester.</a:t>
            </a:r>
          </a:p>
        </p:txBody>
      </p:sp>
      <p:pic>
        <p:nvPicPr>
          <p:cNvPr id="14" name="Picture 13">
            <a:extLst>
              <a:ext uri="{FF2B5EF4-FFF2-40B4-BE49-F238E27FC236}">
                <a16:creationId xmlns:a16="http://schemas.microsoft.com/office/drawing/2014/main" id="{35D1E9EA-B8A0-49D1-A308-D254DDE78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141" y="5245521"/>
            <a:ext cx="2653553" cy="1428836"/>
          </a:xfrm>
          <a:prstGeom prst="rect">
            <a:avLst/>
          </a:prstGeom>
        </p:spPr>
      </p:pic>
      <p:pic>
        <p:nvPicPr>
          <p:cNvPr id="15" name="Picture 14">
            <a:extLst>
              <a:ext uri="{FF2B5EF4-FFF2-40B4-BE49-F238E27FC236}">
                <a16:creationId xmlns:a16="http://schemas.microsoft.com/office/drawing/2014/main" id="{4E6E3A5E-17EE-4422-9F75-BF4C1F863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pic>
        <p:nvPicPr>
          <p:cNvPr id="9" name="Picture 8">
            <a:extLst>
              <a:ext uri="{FF2B5EF4-FFF2-40B4-BE49-F238E27FC236}">
                <a16:creationId xmlns:a16="http://schemas.microsoft.com/office/drawing/2014/main" id="{370B2783-4DCE-490B-9A84-3BBCEAB73C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032" y="880093"/>
            <a:ext cx="4431851" cy="2769038"/>
          </a:xfrm>
          <a:prstGeom prst="rect">
            <a:avLst/>
          </a:prstGeom>
        </p:spPr>
      </p:pic>
    </p:spTree>
    <p:extLst>
      <p:ext uri="{BB962C8B-B14F-4D97-AF65-F5344CB8AC3E}">
        <p14:creationId xmlns:p14="http://schemas.microsoft.com/office/powerpoint/2010/main" val="128114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B54C8A-ADC4-4E5B-8620-F91320868444}"/>
              </a:ext>
            </a:extLst>
          </p:cNvPr>
          <p:cNvSpPr txBox="1"/>
          <p:nvPr/>
        </p:nvSpPr>
        <p:spPr>
          <a:xfrm>
            <a:off x="284671" y="245305"/>
            <a:ext cx="3648973" cy="369332"/>
          </a:xfrm>
          <a:prstGeom prst="rect">
            <a:avLst/>
          </a:prstGeom>
          <a:noFill/>
        </p:spPr>
        <p:txBody>
          <a:bodyPr wrap="square" rtlCol="0">
            <a:spAutoFit/>
          </a:bodyPr>
          <a:lstStyle/>
          <a:p>
            <a:r>
              <a:rPr lang="en-US" dirty="0"/>
              <a:t>Quiz #1: Chapters 1 - 4</a:t>
            </a:r>
          </a:p>
        </p:txBody>
      </p:sp>
      <p:sp>
        <p:nvSpPr>
          <p:cNvPr id="3" name="TextBox 2">
            <a:extLst>
              <a:ext uri="{FF2B5EF4-FFF2-40B4-BE49-F238E27FC236}">
                <a16:creationId xmlns:a16="http://schemas.microsoft.com/office/drawing/2014/main" id="{20BE376C-56F9-4C63-9D89-8D66EF7C048D}"/>
              </a:ext>
            </a:extLst>
          </p:cNvPr>
          <p:cNvSpPr txBox="1"/>
          <p:nvPr/>
        </p:nvSpPr>
        <p:spPr>
          <a:xfrm>
            <a:off x="284671" y="1227553"/>
            <a:ext cx="5451895" cy="1292662"/>
          </a:xfrm>
          <a:prstGeom prst="rect">
            <a:avLst/>
          </a:prstGeom>
          <a:noFill/>
        </p:spPr>
        <p:txBody>
          <a:bodyPr wrap="square" rtlCol="0">
            <a:spAutoFit/>
          </a:bodyPr>
          <a:lstStyle/>
          <a:p>
            <a:pPr marL="342900" indent="-342900">
              <a:buAutoNum type="arabicPeriod"/>
            </a:pPr>
            <a:r>
              <a:rPr lang="en-US" sz="1200" dirty="0"/>
              <a:t>Where did Mr. Bucket work and what was his job?</a:t>
            </a:r>
          </a:p>
          <a:p>
            <a:pPr marL="342900" indent="-342900">
              <a:buAutoNum type="arabicPeriod"/>
            </a:pPr>
            <a:r>
              <a:rPr lang="en-US" sz="1200" dirty="0"/>
              <a:t>What are some of the conflicts the Bucket family is facing?</a:t>
            </a:r>
          </a:p>
          <a:p>
            <a:pPr marL="342900" indent="-342900">
              <a:buAutoNum type="arabicPeriod"/>
            </a:pPr>
            <a:r>
              <a:rPr lang="en-US" sz="1200" dirty="0"/>
              <a:t>Some words are written in capital letters in Chapter 1. What effect does this have?</a:t>
            </a:r>
          </a:p>
          <a:p>
            <a:pPr marL="342900" indent="-342900">
              <a:buAutoNum type="arabicPeriod"/>
            </a:pPr>
            <a:r>
              <a:rPr lang="en-US" sz="1200" dirty="0"/>
              <a:t>Do you think all Grandpa Joe’s stories are true? Why or why not?</a:t>
            </a:r>
          </a:p>
          <a:p>
            <a:pPr marL="342900" indent="-342900">
              <a:buAutoNum type="arabicPeriod"/>
            </a:pPr>
            <a:endParaRPr lang="en-US" dirty="0"/>
          </a:p>
        </p:txBody>
      </p:sp>
      <p:sp>
        <p:nvSpPr>
          <p:cNvPr id="4" name="TextBox 3">
            <a:extLst>
              <a:ext uri="{FF2B5EF4-FFF2-40B4-BE49-F238E27FC236}">
                <a16:creationId xmlns:a16="http://schemas.microsoft.com/office/drawing/2014/main" id="{B323A501-E3BD-4380-9848-61EB1538EED2}"/>
              </a:ext>
            </a:extLst>
          </p:cNvPr>
          <p:cNvSpPr txBox="1"/>
          <p:nvPr/>
        </p:nvSpPr>
        <p:spPr>
          <a:xfrm>
            <a:off x="284671" y="2520215"/>
            <a:ext cx="5072332" cy="1292662"/>
          </a:xfrm>
          <a:prstGeom prst="rect">
            <a:avLst/>
          </a:prstGeom>
          <a:noFill/>
        </p:spPr>
        <p:txBody>
          <a:bodyPr wrap="square" rtlCol="0">
            <a:spAutoFit/>
          </a:bodyPr>
          <a:lstStyle/>
          <a:p>
            <a:r>
              <a:rPr lang="en-US" sz="1200" dirty="0"/>
              <a:t>5. Who does Charlie live with?</a:t>
            </a:r>
          </a:p>
          <a:p>
            <a:pPr marL="800100" lvl="1" indent="-342900">
              <a:buAutoNum type="alphaLcPeriod"/>
            </a:pPr>
            <a:r>
              <a:rPr lang="en-US" sz="1200" dirty="0"/>
              <a:t>Mother, Father, Uncle, and Aunt Candy.</a:t>
            </a:r>
          </a:p>
          <a:p>
            <a:pPr marL="800100" lvl="1" indent="-342900">
              <a:buAutoNum type="alphaLcPeriod"/>
            </a:pPr>
            <a:r>
              <a:rPr lang="en-US" sz="1200" dirty="0"/>
              <a:t>Mother, Father, and both sets of Grandparents</a:t>
            </a:r>
          </a:p>
          <a:p>
            <a:pPr marL="800100" lvl="1" indent="-342900">
              <a:buAutoNum type="alphaLcPeriod"/>
            </a:pPr>
            <a:r>
              <a:rPr lang="en-US" sz="1200" dirty="0"/>
              <a:t>Mother, Father, Grandpa Joe, and a little brother</a:t>
            </a:r>
          </a:p>
          <a:p>
            <a:pPr marL="800100" lvl="1" indent="-342900">
              <a:buAutoNum type="alphaLcPeriod"/>
            </a:pPr>
            <a:r>
              <a:rPr lang="en-US" sz="1200" dirty="0"/>
              <a:t>Mother, Father, a Brother, and both sets of Grandparents.</a:t>
            </a:r>
          </a:p>
          <a:p>
            <a:pPr lvl="1"/>
            <a:endParaRPr lang="en-US" dirty="0"/>
          </a:p>
        </p:txBody>
      </p:sp>
      <p:sp>
        <p:nvSpPr>
          <p:cNvPr id="6" name="TextBox 5">
            <a:extLst>
              <a:ext uri="{FF2B5EF4-FFF2-40B4-BE49-F238E27FC236}">
                <a16:creationId xmlns:a16="http://schemas.microsoft.com/office/drawing/2014/main" id="{1D1079E4-A4A3-4DA9-8E07-BAE95DCAAC94}"/>
              </a:ext>
            </a:extLst>
          </p:cNvPr>
          <p:cNvSpPr txBox="1"/>
          <p:nvPr/>
        </p:nvSpPr>
        <p:spPr>
          <a:xfrm>
            <a:off x="284671" y="5762806"/>
            <a:ext cx="5072332" cy="1015663"/>
          </a:xfrm>
          <a:prstGeom prst="rect">
            <a:avLst/>
          </a:prstGeom>
          <a:noFill/>
        </p:spPr>
        <p:txBody>
          <a:bodyPr wrap="square" rtlCol="0">
            <a:spAutoFit/>
          </a:bodyPr>
          <a:lstStyle/>
          <a:p>
            <a:r>
              <a:rPr lang="en-US" sz="1200" dirty="0"/>
              <a:t>8. What did Mr. Wonka do for Prince Pondicherry?</a:t>
            </a:r>
          </a:p>
          <a:p>
            <a:r>
              <a:rPr lang="en-US" sz="1200" dirty="0"/>
              <a:t>     a. Made a chocolate city for him.</a:t>
            </a:r>
          </a:p>
          <a:p>
            <a:r>
              <a:rPr lang="en-US" sz="1200" dirty="0"/>
              <a:t>     b. Made a chocolate car for him.</a:t>
            </a:r>
          </a:p>
          <a:p>
            <a:r>
              <a:rPr lang="en-US" sz="1200" dirty="0"/>
              <a:t>     c. Made a chocolate palace for him.</a:t>
            </a:r>
          </a:p>
          <a:p>
            <a:r>
              <a:rPr lang="en-US" sz="1200" dirty="0"/>
              <a:t>     d. Gave him a life time supply of chocolate.</a:t>
            </a:r>
          </a:p>
        </p:txBody>
      </p:sp>
      <p:sp>
        <p:nvSpPr>
          <p:cNvPr id="7" name="TextBox 6">
            <a:extLst>
              <a:ext uri="{FF2B5EF4-FFF2-40B4-BE49-F238E27FC236}">
                <a16:creationId xmlns:a16="http://schemas.microsoft.com/office/drawing/2014/main" id="{87919E57-A79B-4A57-A07D-4B36E34DA703}"/>
              </a:ext>
            </a:extLst>
          </p:cNvPr>
          <p:cNvSpPr txBox="1"/>
          <p:nvPr/>
        </p:nvSpPr>
        <p:spPr>
          <a:xfrm>
            <a:off x="284671" y="4692784"/>
            <a:ext cx="5072332" cy="1015663"/>
          </a:xfrm>
          <a:prstGeom prst="rect">
            <a:avLst/>
          </a:prstGeom>
          <a:noFill/>
        </p:spPr>
        <p:txBody>
          <a:bodyPr wrap="square" rtlCol="0">
            <a:spAutoFit/>
          </a:bodyPr>
          <a:lstStyle/>
          <a:p>
            <a:r>
              <a:rPr lang="en-US" sz="1200" dirty="0"/>
              <a:t>7. What can Charlie see from his house?</a:t>
            </a:r>
          </a:p>
          <a:p>
            <a:r>
              <a:rPr lang="en-US" sz="1200" dirty="0"/>
              <a:t>     a. His School</a:t>
            </a:r>
          </a:p>
          <a:p>
            <a:r>
              <a:rPr lang="en-US" sz="1200" dirty="0"/>
              <a:t>     b. The Chocolate factory</a:t>
            </a:r>
          </a:p>
          <a:p>
            <a:r>
              <a:rPr lang="en-US" sz="1200" dirty="0"/>
              <a:t>     c. The toothpaste factory</a:t>
            </a:r>
          </a:p>
          <a:p>
            <a:r>
              <a:rPr lang="en-US" sz="1200" dirty="0"/>
              <a:t>     d. The garbage dump</a:t>
            </a:r>
          </a:p>
        </p:txBody>
      </p:sp>
      <p:sp>
        <p:nvSpPr>
          <p:cNvPr id="8" name="TextBox 7">
            <a:extLst>
              <a:ext uri="{FF2B5EF4-FFF2-40B4-BE49-F238E27FC236}">
                <a16:creationId xmlns:a16="http://schemas.microsoft.com/office/drawing/2014/main" id="{F911D94A-8E27-4759-B071-C39746DFB2C8}"/>
              </a:ext>
            </a:extLst>
          </p:cNvPr>
          <p:cNvSpPr txBox="1"/>
          <p:nvPr/>
        </p:nvSpPr>
        <p:spPr>
          <a:xfrm>
            <a:off x="284671" y="3622762"/>
            <a:ext cx="5072332" cy="1015663"/>
          </a:xfrm>
          <a:prstGeom prst="rect">
            <a:avLst/>
          </a:prstGeom>
          <a:noFill/>
        </p:spPr>
        <p:txBody>
          <a:bodyPr wrap="square" rtlCol="0">
            <a:spAutoFit/>
          </a:bodyPr>
          <a:lstStyle/>
          <a:p>
            <a:r>
              <a:rPr lang="en-US" sz="1200" dirty="0"/>
              <a:t>6. How many rooms are in the Bucket family home?</a:t>
            </a:r>
          </a:p>
          <a:p>
            <a:r>
              <a:rPr lang="en-US" sz="1200" dirty="0"/>
              <a:t>     a. Three</a:t>
            </a:r>
          </a:p>
          <a:p>
            <a:r>
              <a:rPr lang="en-US" sz="1200" dirty="0"/>
              <a:t>     b. One</a:t>
            </a:r>
          </a:p>
          <a:p>
            <a:r>
              <a:rPr lang="en-US" sz="1200" dirty="0"/>
              <a:t>     c. Two</a:t>
            </a:r>
          </a:p>
          <a:p>
            <a:r>
              <a:rPr lang="en-US" sz="1200" dirty="0"/>
              <a:t>     d. Five</a:t>
            </a:r>
          </a:p>
        </p:txBody>
      </p:sp>
      <p:sp>
        <p:nvSpPr>
          <p:cNvPr id="9" name="TextBox 8">
            <a:extLst>
              <a:ext uri="{FF2B5EF4-FFF2-40B4-BE49-F238E27FC236}">
                <a16:creationId xmlns:a16="http://schemas.microsoft.com/office/drawing/2014/main" id="{9468EB10-1979-43A7-80BD-42F7659C1E72}"/>
              </a:ext>
            </a:extLst>
          </p:cNvPr>
          <p:cNvSpPr txBox="1"/>
          <p:nvPr/>
        </p:nvSpPr>
        <p:spPr>
          <a:xfrm>
            <a:off x="5736566" y="280683"/>
            <a:ext cx="5072332" cy="1015663"/>
          </a:xfrm>
          <a:prstGeom prst="rect">
            <a:avLst/>
          </a:prstGeom>
          <a:noFill/>
        </p:spPr>
        <p:txBody>
          <a:bodyPr wrap="square" rtlCol="0">
            <a:spAutoFit/>
          </a:bodyPr>
          <a:lstStyle/>
          <a:p>
            <a:r>
              <a:rPr lang="en-US" sz="1200" dirty="0"/>
              <a:t>9. Why did Mr. Wonka fire all the workers in his factory?</a:t>
            </a:r>
          </a:p>
          <a:p>
            <a:r>
              <a:rPr lang="en-US" sz="1200" dirty="0"/>
              <a:t>     a. Some of the workers were spies</a:t>
            </a:r>
          </a:p>
          <a:p>
            <a:r>
              <a:rPr lang="en-US" sz="1200" dirty="0"/>
              <a:t>     b. Some of the workers were stealing money from him.</a:t>
            </a:r>
          </a:p>
          <a:p>
            <a:r>
              <a:rPr lang="en-US" sz="1200" dirty="0"/>
              <a:t>     c. He was too prideful to need help running the factory</a:t>
            </a:r>
          </a:p>
          <a:p>
            <a:r>
              <a:rPr lang="en-US" sz="1200" dirty="0"/>
              <a:t>     d. All of the above</a:t>
            </a:r>
          </a:p>
        </p:txBody>
      </p:sp>
      <p:sp>
        <p:nvSpPr>
          <p:cNvPr id="10" name="TextBox 9">
            <a:extLst>
              <a:ext uri="{FF2B5EF4-FFF2-40B4-BE49-F238E27FC236}">
                <a16:creationId xmlns:a16="http://schemas.microsoft.com/office/drawing/2014/main" id="{E1540AD9-9C3C-4BDB-9EE6-15416B7A709F}"/>
              </a:ext>
            </a:extLst>
          </p:cNvPr>
          <p:cNvSpPr txBox="1"/>
          <p:nvPr/>
        </p:nvSpPr>
        <p:spPr>
          <a:xfrm>
            <a:off x="284671" y="981244"/>
            <a:ext cx="2363638" cy="307777"/>
          </a:xfrm>
          <a:prstGeom prst="rect">
            <a:avLst/>
          </a:prstGeom>
          <a:noFill/>
        </p:spPr>
        <p:txBody>
          <a:bodyPr wrap="square" rtlCol="0">
            <a:spAutoFit/>
          </a:bodyPr>
          <a:lstStyle/>
          <a:p>
            <a:r>
              <a:rPr lang="en-US" sz="1400" dirty="0"/>
              <a:t>Short Answer</a:t>
            </a:r>
          </a:p>
        </p:txBody>
      </p:sp>
      <p:sp>
        <p:nvSpPr>
          <p:cNvPr id="11" name="TextBox 10">
            <a:extLst>
              <a:ext uri="{FF2B5EF4-FFF2-40B4-BE49-F238E27FC236}">
                <a16:creationId xmlns:a16="http://schemas.microsoft.com/office/drawing/2014/main" id="{3143FCD3-83CE-4864-A72C-B65A6E3C42D9}"/>
              </a:ext>
            </a:extLst>
          </p:cNvPr>
          <p:cNvSpPr txBox="1"/>
          <p:nvPr/>
        </p:nvSpPr>
        <p:spPr>
          <a:xfrm>
            <a:off x="284671" y="2286699"/>
            <a:ext cx="2363638" cy="307777"/>
          </a:xfrm>
          <a:prstGeom prst="rect">
            <a:avLst/>
          </a:prstGeom>
          <a:noFill/>
        </p:spPr>
        <p:txBody>
          <a:bodyPr wrap="square" rtlCol="0">
            <a:spAutoFit/>
          </a:bodyPr>
          <a:lstStyle/>
          <a:p>
            <a:r>
              <a:rPr lang="en-US" sz="1400" dirty="0"/>
              <a:t>Multiple Choice</a:t>
            </a:r>
          </a:p>
        </p:txBody>
      </p:sp>
      <p:sp>
        <p:nvSpPr>
          <p:cNvPr id="12" name="TextBox 11">
            <a:extLst>
              <a:ext uri="{FF2B5EF4-FFF2-40B4-BE49-F238E27FC236}">
                <a16:creationId xmlns:a16="http://schemas.microsoft.com/office/drawing/2014/main" id="{265CAD56-7B41-4150-8112-92E986E1D572}"/>
              </a:ext>
            </a:extLst>
          </p:cNvPr>
          <p:cNvSpPr txBox="1"/>
          <p:nvPr/>
        </p:nvSpPr>
        <p:spPr>
          <a:xfrm>
            <a:off x="5736566" y="1425531"/>
            <a:ext cx="2363638" cy="307777"/>
          </a:xfrm>
          <a:prstGeom prst="rect">
            <a:avLst/>
          </a:prstGeom>
          <a:noFill/>
        </p:spPr>
        <p:txBody>
          <a:bodyPr wrap="square" rtlCol="0">
            <a:spAutoFit/>
          </a:bodyPr>
          <a:lstStyle/>
          <a:p>
            <a:r>
              <a:rPr lang="en-US" sz="1400" dirty="0"/>
              <a:t>Vocabulary Matching</a:t>
            </a:r>
          </a:p>
        </p:txBody>
      </p:sp>
      <p:sp>
        <p:nvSpPr>
          <p:cNvPr id="13" name="TextBox 12">
            <a:extLst>
              <a:ext uri="{FF2B5EF4-FFF2-40B4-BE49-F238E27FC236}">
                <a16:creationId xmlns:a16="http://schemas.microsoft.com/office/drawing/2014/main" id="{0D9CDE78-0CB8-47A4-8BAD-A4D4A7B2575D}"/>
              </a:ext>
            </a:extLst>
          </p:cNvPr>
          <p:cNvSpPr txBox="1"/>
          <p:nvPr/>
        </p:nvSpPr>
        <p:spPr>
          <a:xfrm>
            <a:off x="5796951" y="1853867"/>
            <a:ext cx="1854679" cy="2123658"/>
          </a:xfrm>
          <a:prstGeom prst="rect">
            <a:avLst/>
          </a:prstGeom>
          <a:noFill/>
        </p:spPr>
        <p:txBody>
          <a:bodyPr wrap="square" rtlCol="0">
            <a:spAutoFit/>
          </a:bodyPr>
          <a:lstStyle/>
          <a:p>
            <a:r>
              <a:rPr lang="en-US" sz="1200" dirty="0"/>
              <a:t>___10. Desperately</a:t>
            </a:r>
          </a:p>
          <a:p>
            <a:endParaRPr lang="en-US" sz="1200" dirty="0"/>
          </a:p>
          <a:p>
            <a:r>
              <a:rPr lang="en-US" sz="1200" dirty="0"/>
              <a:t>___11. Absurd</a:t>
            </a:r>
          </a:p>
          <a:p>
            <a:endParaRPr lang="en-US" sz="1200" dirty="0"/>
          </a:p>
          <a:p>
            <a:r>
              <a:rPr lang="en-US" sz="1200" dirty="0"/>
              <a:t>___12. Nibble</a:t>
            </a:r>
          </a:p>
          <a:p>
            <a:endParaRPr lang="en-US" sz="1200" dirty="0"/>
          </a:p>
          <a:p>
            <a:r>
              <a:rPr lang="en-US" sz="1200" dirty="0"/>
              <a:t>___13. Stammer</a:t>
            </a:r>
          </a:p>
          <a:p>
            <a:endParaRPr lang="en-US" sz="1200" dirty="0"/>
          </a:p>
          <a:p>
            <a:r>
              <a:rPr lang="en-US" sz="1200" dirty="0"/>
              <a:t>___14. Marvelous</a:t>
            </a:r>
          </a:p>
          <a:p>
            <a:endParaRPr lang="en-US" sz="1200" dirty="0"/>
          </a:p>
          <a:p>
            <a:r>
              <a:rPr lang="en-US" sz="1200" dirty="0"/>
              <a:t>___15. Colossal</a:t>
            </a:r>
          </a:p>
        </p:txBody>
      </p:sp>
      <p:sp>
        <p:nvSpPr>
          <p:cNvPr id="14" name="TextBox 13">
            <a:extLst>
              <a:ext uri="{FF2B5EF4-FFF2-40B4-BE49-F238E27FC236}">
                <a16:creationId xmlns:a16="http://schemas.microsoft.com/office/drawing/2014/main" id="{8037CFA1-F2E5-415F-A77D-C67216178781}"/>
              </a:ext>
            </a:extLst>
          </p:cNvPr>
          <p:cNvSpPr txBox="1"/>
          <p:nvPr/>
        </p:nvSpPr>
        <p:spPr>
          <a:xfrm>
            <a:off x="8272732" y="1720882"/>
            <a:ext cx="3634597" cy="2256643"/>
          </a:xfrm>
          <a:prstGeom prst="rect">
            <a:avLst/>
          </a:prstGeom>
          <a:noFill/>
        </p:spPr>
        <p:txBody>
          <a:bodyPr wrap="square" rtlCol="0">
            <a:spAutoFit/>
          </a:bodyPr>
          <a:lstStyle/>
          <a:p>
            <a:pPr marL="342900" indent="-342900">
              <a:lnSpc>
                <a:spcPct val="200000"/>
              </a:lnSpc>
              <a:buAutoNum type="alphaLcPeriod"/>
            </a:pPr>
            <a:r>
              <a:rPr lang="en-US" sz="1200" dirty="0"/>
              <a:t>Ridiculous or doesn’t make sense</a:t>
            </a:r>
          </a:p>
          <a:p>
            <a:pPr marL="342900" indent="-342900">
              <a:lnSpc>
                <a:spcPct val="200000"/>
              </a:lnSpc>
              <a:buAutoNum type="alphaLcPeriod"/>
            </a:pPr>
            <a:r>
              <a:rPr lang="en-US" sz="1200" dirty="0"/>
              <a:t>Something that is very large</a:t>
            </a:r>
          </a:p>
          <a:p>
            <a:pPr marL="342900" indent="-342900">
              <a:lnSpc>
                <a:spcPct val="200000"/>
              </a:lnSpc>
              <a:buAutoNum type="alphaLcPeriod"/>
            </a:pPr>
            <a:r>
              <a:rPr lang="en-US" sz="1200" dirty="0"/>
              <a:t>Hesitating and repeating of words or sounds</a:t>
            </a:r>
          </a:p>
          <a:p>
            <a:pPr marL="342900" indent="-342900">
              <a:lnSpc>
                <a:spcPct val="200000"/>
              </a:lnSpc>
              <a:buAutoNum type="alphaLcPeriod"/>
            </a:pPr>
            <a:r>
              <a:rPr lang="en-US" sz="1200" dirty="0"/>
              <a:t>Extraordinary, extremely good or pleasing</a:t>
            </a:r>
          </a:p>
          <a:p>
            <a:pPr marL="342900" indent="-342900">
              <a:lnSpc>
                <a:spcPct val="200000"/>
              </a:lnSpc>
              <a:buAutoNum type="alphaLcPeriod"/>
            </a:pPr>
            <a:r>
              <a:rPr lang="en-US" sz="1200" dirty="0"/>
              <a:t>Take small bites out of</a:t>
            </a:r>
          </a:p>
          <a:p>
            <a:pPr marL="342900" indent="-342900">
              <a:lnSpc>
                <a:spcPct val="200000"/>
              </a:lnSpc>
              <a:buAutoNum type="alphaLcPeriod"/>
            </a:pPr>
            <a:r>
              <a:rPr lang="en-US" sz="1200" dirty="0"/>
              <a:t>Feeling, showing, or involving a hopeless sense. </a:t>
            </a:r>
          </a:p>
        </p:txBody>
      </p:sp>
      <p:sp>
        <p:nvSpPr>
          <p:cNvPr id="15" name="TextBox 14">
            <a:extLst>
              <a:ext uri="{FF2B5EF4-FFF2-40B4-BE49-F238E27FC236}">
                <a16:creationId xmlns:a16="http://schemas.microsoft.com/office/drawing/2014/main" id="{59FA2D51-855F-41B1-BDE4-8177752F9D23}"/>
              </a:ext>
            </a:extLst>
          </p:cNvPr>
          <p:cNvSpPr txBox="1"/>
          <p:nvPr/>
        </p:nvSpPr>
        <p:spPr>
          <a:xfrm>
            <a:off x="5736566" y="4092824"/>
            <a:ext cx="2786332" cy="307777"/>
          </a:xfrm>
          <a:prstGeom prst="rect">
            <a:avLst/>
          </a:prstGeom>
          <a:noFill/>
        </p:spPr>
        <p:txBody>
          <a:bodyPr wrap="square" rtlCol="0">
            <a:spAutoFit/>
          </a:bodyPr>
          <a:lstStyle/>
          <a:p>
            <a:r>
              <a:rPr lang="en-US" sz="1400" dirty="0"/>
              <a:t>Long answer (5 pts)</a:t>
            </a:r>
          </a:p>
        </p:txBody>
      </p:sp>
      <p:sp>
        <p:nvSpPr>
          <p:cNvPr id="16" name="TextBox 15">
            <a:extLst>
              <a:ext uri="{FF2B5EF4-FFF2-40B4-BE49-F238E27FC236}">
                <a16:creationId xmlns:a16="http://schemas.microsoft.com/office/drawing/2014/main" id="{42ACB8D3-1BF2-47DC-8ABD-0E86AD6272F4}"/>
              </a:ext>
            </a:extLst>
          </p:cNvPr>
          <p:cNvSpPr txBox="1"/>
          <p:nvPr/>
        </p:nvSpPr>
        <p:spPr>
          <a:xfrm>
            <a:off x="5753819" y="4400601"/>
            <a:ext cx="4994695" cy="830997"/>
          </a:xfrm>
          <a:prstGeom prst="rect">
            <a:avLst/>
          </a:prstGeom>
          <a:noFill/>
        </p:spPr>
        <p:txBody>
          <a:bodyPr wrap="square" rtlCol="0">
            <a:spAutoFit/>
          </a:bodyPr>
          <a:lstStyle/>
          <a:p>
            <a:r>
              <a:rPr lang="en-US" sz="1200" dirty="0"/>
              <a:t>In your own words, compare and contrast the two settings:  </a:t>
            </a:r>
          </a:p>
          <a:p>
            <a:r>
              <a:rPr lang="en-US" sz="1200" dirty="0"/>
              <a:t>Charlie Bucket’s house and Willy Wonka’s Chocolate Factory</a:t>
            </a:r>
          </a:p>
          <a:p>
            <a:r>
              <a:rPr lang="en-US" sz="1200" dirty="0"/>
              <a:t>(This answer should be at least 10 sentences. Remember to write in full sentences.)</a:t>
            </a:r>
          </a:p>
        </p:txBody>
      </p:sp>
      <p:sp>
        <p:nvSpPr>
          <p:cNvPr id="5" name="Rectangle: Rounded Corners 4">
            <a:extLst>
              <a:ext uri="{FF2B5EF4-FFF2-40B4-BE49-F238E27FC236}">
                <a16:creationId xmlns:a16="http://schemas.microsoft.com/office/drawing/2014/main" id="{73D76B8A-E971-4AF8-AEE1-D20D8BFF5A68}"/>
              </a:ext>
            </a:extLst>
          </p:cNvPr>
          <p:cNvSpPr/>
          <p:nvPr/>
        </p:nvSpPr>
        <p:spPr>
          <a:xfrm>
            <a:off x="9607639" y="6062162"/>
            <a:ext cx="1944710" cy="502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a:t>
            </a:r>
          </a:p>
        </p:txBody>
      </p:sp>
    </p:spTree>
    <p:extLst>
      <p:ext uri="{BB962C8B-B14F-4D97-AF65-F5344CB8AC3E}">
        <p14:creationId xmlns:p14="http://schemas.microsoft.com/office/powerpoint/2010/main" val="993778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21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67A5C984-57C1-4F78-95AB-A33668E49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455" y="4332786"/>
            <a:ext cx="1032604" cy="1425977"/>
          </a:xfrm>
          <a:prstGeom prst="rect">
            <a:avLst/>
          </a:prstGeom>
        </p:spPr>
      </p:pic>
      <p:pic>
        <p:nvPicPr>
          <p:cNvPr id="44" name="Picture 43">
            <a:extLst>
              <a:ext uri="{FF2B5EF4-FFF2-40B4-BE49-F238E27FC236}">
                <a16:creationId xmlns:a16="http://schemas.microsoft.com/office/drawing/2014/main" id="{622D5943-3E01-4CF2-9C19-81EA0F04F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390" y="4648994"/>
            <a:ext cx="839731" cy="536971"/>
          </a:xfrm>
          <a:prstGeom prst="rect">
            <a:avLst/>
          </a:prstGeom>
        </p:spPr>
      </p:pic>
      <p:pic>
        <p:nvPicPr>
          <p:cNvPr id="48" name="Picture 47">
            <a:extLst>
              <a:ext uri="{FF2B5EF4-FFF2-40B4-BE49-F238E27FC236}">
                <a16:creationId xmlns:a16="http://schemas.microsoft.com/office/drawing/2014/main" id="{40AD06CB-2777-4751-BCE2-5596BD14C1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915" y="4836519"/>
            <a:ext cx="802312" cy="513043"/>
          </a:xfrm>
          <a:prstGeom prst="rect">
            <a:avLst/>
          </a:prstGeom>
        </p:spPr>
      </p:pic>
      <p:pic>
        <p:nvPicPr>
          <p:cNvPr id="41" name="Picture 40">
            <a:extLst>
              <a:ext uri="{FF2B5EF4-FFF2-40B4-BE49-F238E27FC236}">
                <a16:creationId xmlns:a16="http://schemas.microsoft.com/office/drawing/2014/main" id="{654E2878-8D96-4196-AA59-15E93BF496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9257" y="5439967"/>
            <a:ext cx="2292437" cy="1234389"/>
          </a:xfrm>
          <a:prstGeom prst="rect">
            <a:avLst/>
          </a:prstGeom>
        </p:spPr>
      </p:pic>
      <p:pic>
        <p:nvPicPr>
          <p:cNvPr id="43" name="Picture 42">
            <a:extLst>
              <a:ext uri="{FF2B5EF4-FFF2-40B4-BE49-F238E27FC236}">
                <a16:creationId xmlns:a16="http://schemas.microsoft.com/office/drawing/2014/main" id="{B29777BF-A3CE-4730-BC66-3F5E14DDA9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pic>
        <p:nvPicPr>
          <p:cNvPr id="8" name="Picture 7">
            <a:extLst>
              <a:ext uri="{FF2B5EF4-FFF2-40B4-BE49-F238E27FC236}">
                <a16:creationId xmlns:a16="http://schemas.microsoft.com/office/drawing/2014/main" id="{6981D2EE-9984-49D2-9D1D-101E3287A9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34795" y="2897757"/>
            <a:ext cx="978105" cy="625455"/>
          </a:xfrm>
          <a:prstGeom prst="rect">
            <a:avLst/>
          </a:prstGeom>
        </p:spPr>
      </p:pic>
      <p:pic>
        <p:nvPicPr>
          <p:cNvPr id="45" name="Picture 44">
            <a:extLst>
              <a:ext uri="{FF2B5EF4-FFF2-40B4-BE49-F238E27FC236}">
                <a16:creationId xmlns:a16="http://schemas.microsoft.com/office/drawing/2014/main" id="{5B76070F-00DD-4750-8EA2-45228D14ED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2920" y="3079659"/>
            <a:ext cx="783605" cy="501081"/>
          </a:xfrm>
          <a:prstGeom prst="rect">
            <a:avLst/>
          </a:prstGeom>
        </p:spPr>
      </p:pic>
      <p:pic>
        <p:nvPicPr>
          <p:cNvPr id="10" name="Picture 9">
            <a:extLst>
              <a:ext uri="{FF2B5EF4-FFF2-40B4-BE49-F238E27FC236}">
                <a16:creationId xmlns:a16="http://schemas.microsoft.com/office/drawing/2014/main" id="{6C830BFB-0626-4B62-A596-94F0244615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8366" y="1048730"/>
            <a:ext cx="838587" cy="536239"/>
          </a:xfrm>
          <a:prstGeom prst="rect">
            <a:avLst/>
          </a:prstGeom>
        </p:spPr>
      </p:pic>
      <p:pic>
        <p:nvPicPr>
          <p:cNvPr id="64" name="Picture 63">
            <a:extLst>
              <a:ext uri="{FF2B5EF4-FFF2-40B4-BE49-F238E27FC236}">
                <a16:creationId xmlns:a16="http://schemas.microsoft.com/office/drawing/2014/main" id="{622F2A5B-14A3-44A9-A2EB-03AE18B485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71806" y="5636108"/>
            <a:ext cx="801019" cy="512216"/>
          </a:xfrm>
          <a:prstGeom prst="rect">
            <a:avLst/>
          </a:prstGeom>
        </p:spPr>
      </p:pic>
      <p:pic>
        <p:nvPicPr>
          <p:cNvPr id="49" name="Picture 48">
            <a:extLst>
              <a:ext uri="{FF2B5EF4-FFF2-40B4-BE49-F238E27FC236}">
                <a16:creationId xmlns:a16="http://schemas.microsoft.com/office/drawing/2014/main" id="{5505DBF5-E804-4FA8-8833-304C90AE68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304" y="838575"/>
            <a:ext cx="838587" cy="536239"/>
          </a:xfrm>
          <a:prstGeom prst="rect">
            <a:avLst/>
          </a:prstGeom>
        </p:spPr>
      </p:pic>
      <p:pic>
        <p:nvPicPr>
          <p:cNvPr id="16" name="Picture 15">
            <a:extLst>
              <a:ext uri="{FF2B5EF4-FFF2-40B4-BE49-F238E27FC236}">
                <a16:creationId xmlns:a16="http://schemas.microsoft.com/office/drawing/2014/main" id="{D49708F6-D814-4E73-A4B4-A8F38910E6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3522505">
            <a:off x="483512" y="4188202"/>
            <a:ext cx="848171" cy="542368"/>
          </a:xfrm>
          <a:prstGeom prst="rect">
            <a:avLst/>
          </a:prstGeom>
        </p:spPr>
      </p:pic>
      <p:pic>
        <p:nvPicPr>
          <p:cNvPr id="21" name="Picture 20">
            <a:extLst>
              <a:ext uri="{FF2B5EF4-FFF2-40B4-BE49-F238E27FC236}">
                <a16:creationId xmlns:a16="http://schemas.microsoft.com/office/drawing/2014/main" id="{62B5A53D-FCD2-4D91-BA8D-EE3C720FA7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8100579">
            <a:off x="10462791" y="1827056"/>
            <a:ext cx="709344" cy="979570"/>
          </a:xfrm>
          <a:prstGeom prst="rect">
            <a:avLst/>
          </a:prstGeom>
        </p:spPr>
      </p:pic>
      <p:pic>
        <p:nvPicPr>
          <p:cNvPr id="66" name="Picture 65">
            <a:extLst>
              <a:ext uri="{FF2B5EF4-FFF2-40B4-BE49-F238E27FC236}">
                <a16:creationId xmlns:a16="http://schemas.microsoft.com/office/drawing/2014/main" id="{21F04579-D7A8-4F64-8935-C96554FB996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3448926">
            <a:off x="1376024" y="695881"/>
            <a:ext cx="983282" cy="1357865"/>
          </a:xfrm>
          <a:prstGeom prst="rect">
            <a:avLst/>
          </a:prstGeom>
        </p:spPr>
      </p:pic>
      <p:pic>
        <p:nvPicPr>
          <p:cNvPr id="25" name="Picture 24">
            <a:extLst>
              <a:ext uri="{FF2B5EF4-FFF2-40B4-BE49-F238E27FC236}">
                <a16:creationId xmlns:a16="http://schemas.microsoft.com/office/drawing/2014/main" id="{44515B32-BA10-48E8-9517-7A4D367735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7514261">
            <a:off x="8433906" y="2029941"/>
            <a:ext cx="788348" cy="1088671"/>
          </a:xfrm>
          <a:prstGeom prst="rect">
            <a:avLst/>
          </a:prstGeom>
        </p:spPr>
      </p:pic>
      <p:pic>
        <p:nvPicPr>
          <p:cNvPr id="29" name="Picture 28">
            <a:extLst>
              <a:ext uri="{FF2B5EF4-FFF2-40B4-BE49-F238E27FC236}">
                <a16:creationId xmlns:a16="http://schemas.microsoft.com/office/drawing/2014/main" id="{0A1FB094-6026-48E8-9751-4D96FA4728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44573" y="754028"/>
            <a:ext cx="1212177" cy="1673958"/>
          </a:xfrm>
          <a:prstGeom prst="rect">
            <a:avLst/>
          </a:prstGeom>
        </p:spPr>
      </p:pic>
      <p:sp>
        <p:nvSpPr>
          <p:cNvPr id="6" name="Rectangle 5">
            <a:extLst>
              <a:ext uri="{FF2B5EF4-FFF2-40B4-BE49-F238E27FC236}">
                <a16:creationId xmlns:a16="http://schemas.microsoft.com/office/drawing/2014/main" id="{3CEA5BF0-2A7F-4CAC-97C6-B2E38E6D97AE}"/>
              </a:ext>
            </a:extLst>
          </p:cNvPr>
          <p:cNvSpPr/>
          <p:nvPr/>
        </p:nvSpPr>
        <p:spPr>
          <a:xfrm>
            <a:off x="1882694" y="1647923"/>
            <a:ext cx="9221636" cy="707886"/>
          </a:xfrm>
          <a:prstGeom prst="rect">
            <a:avLst/>
          </a:prstGeom>
        </p:spPr>
        <p:txBody>
          <a:bodyPr wrap="square">
            <a:spAutoFit/>
          </a:bodyPr>
          <a:lstStyle/>
          <a:p>
            <a:r>
              <a:rPr lang="en-US" sz="4000" dirty="0">
                <a:latin typeface="WillyWonka" pitchFamily="2" charset="0"/>
              </a:rPr>
              <a:t>Congratulations on completing week 2!</a:t>
            </a:r>
          </a:p>
        </p:txBody>
      </p:sp>
      <p:pic>
        <p:nvPicPr>
          <p:cNvPr id="33" name="Picture 32">
            <a:extLst>
              <a:ext uri="{FF2B5EF4-FFF2-40B4-BE49-F238E27FC236}">
                <a16:creationId xmlns:a16="http://schemas.microsoft.com/office/drawing/2014/main" id="{2461BF3A-4A12-4E24-907F-E87109C1624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760270">
            <a:off x="9246471" y="2812503"/>
            <a:ext cx="1697011" cy="2343492"/>
          </a:xfrm>
          <a:prstGeom prst="rect">
            <a:avLst/>
          </a:prstGeom>
        </p:spPr>
      </p:pic>
      <p:pic>
        <p:nvPicPr>
          <p:cNvPr id="37" name="Picture 36">
            <a:extLst>
              <a:ext uri="{FF2B5EF4-FFF2-40B4-BE49-F238E27FC236}">
                <a16:creationId xmlns:a16="http://schemas.microsoft.com/office/drawing/2014/main" id="{3892C492-106A-4D0C-968F-9CA1ED542C6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684873">
            <a:off x="527440" y="4486146"/>
            <a:ext cx="1574550" cy="2174379"/>
          </a:xfrm>
          <a:prstGeom prst="rect">
            <a:avLst/>
          </a:prstGeom>
        </p:spPr>
      </p:pic>
      <p:pic>
        <p:nvPicPr>
          <p:cNvPr id="47" name="Picture 46">
            <a:extLst>
              <a:ext uri="{FF2B5EF4-FFF2-40B4-BE49-F238E27FC236}">
                <a16:creationId xmlns:a16="http://schemas.microsoft.com/office/drawing/2014/main" id="{F78B9467-911B-408B-90AD-706AB78F32B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440894" y="4095859"/>
            <a:ext cx="1381125" cy="1733550"/>
          </a:xfrm>
          <a:prstGeom prst="rect">
            <a:avLst/>
          </a:prstGeom>
        </p:spPr>
      </p:pic>
      <p:pic>
        <p:nvPicPr>
          <p:cNvPr id="67" name="Picture 66">
            <a:extLst>
              <a:ext uri="{FF2B5EF4-FFF2-40B4-BE49-F238E27FC236}">
                <a16:creationId xmlns:a16="http://schemas.microsoft.com/office/drawing/2014/main" id="{3AD5D84C-9CF7-4CC9-BC51-1876A52C4CC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6630178">
            <a:off x="7442225" y="-120312"/>
            <a:ext cx="1923099" cy="2413821"/>
          </a:xfrm>
          <a:prstGeom prst="rect">
            <a:avLst/>
          </a:prstGeom>
        </p:spPr>
      </p:pic>
      <p:pic>
        <p:nvPicPr>
          <p:cNvPr id="69" name="Picture 68">
            <a:extLst>
              <a:ext uri="{FF2B5EF4-FFF2-40B4-BE49-F238E27FC236}">
                <a16:creationId xmlns:a16="http://schemas.microsoft.com/office/drawing/2014/main" id="{A4284247-ACA0-4FBB-B666-DB9FE9310E1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21151" y="3712605"/>
            <a:ext cx="1381125" cy="1733550"/>
          </a:xfrm>
          <a:prstGeom prst="rect">
            <a:avLst/>
          </a:prstGeom>
        </p:spPr>
      </p:pic>
      <p:pic>
        <p:nvPicPr>
          <p:cNvPr id="71" name="Picture 70">
            <a:extLst>
              <a:ext uri="{FF2B5EF4-FFF2-40B4-BE49-F238E27FC236}">
                <a16:creationId xmlns:a16="http://schemas.microsoft.com/office/drawing/2014/main" id="{88793A3E-930E-4AB2-8788-8E4CA9B9E73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768126" y="2489158"/>
            <a:ext cx="1496056" cy="1502395"/>
          </a:xfrm>
          <a:prstGeom prst="rect">
            <a:avLst/>
          </a:prstGeom>
        </p:spPr>
      </p:pic>
      <p:pic>
        <p:nvPicPr>
          <p:cNvPr id="72" name="Picture 71">
            <a:extLst>
              <a:ext uri="{FF2B5EF4-FFF2-40B4-BE49-F238E27FC236}">
                <a16:creationId xmlns:a16="http://schemas.microsoft.com/office/drawing/2014/main" id="{65F2A73A-8187-408C-9910-8D08A055B0E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90509" y="5577947"/>
            <a:ext cx="732638" cy="735742"/>
          </a:xfrm>
          <a:prstGeom prst="rect">
            <a:avLst/>
          </a:prstGeom>
        </p:spPr>
      </p:pic>
      <p:pic>
        <p:nvPicPr>
          <p:cNvPr id="73" name="Picture 72">
            <a:extLst>
              <a:ext uri="{FF2B5EF4-FFF2-40B4-BE49-F238E27FC236}">
                <a16:creationId xmlns:a16="http://schemas.microsoft.com/office/drawing/2014/main" id="{BE7430B5-6C05-47C7-BCCA-6F4D92463F5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49419" y="2076357"/>
            <a:ext cx="1035261" cy="1039647"/>
          </a:xfrm>
          <a:prstGeom prst="rect">
            <a:avLst/>
          </a:prstGeom>
        </p:spPr>
      </p:pic>
      <p:pic>
        <p:nvPicPr>
          <p:cNvPr id="75" name="Picture 74">
            <a:extLst>
              <a:ext uri="{FF2B5EF4-FFF2-40B4-BE49-F238E27FC236}">
                <a16:creationId xmlns:a16="http://schemas.microsoft.com/office/drawing/2014/main" id="{C99FB187-1B89-4E95-90AA-2C0ED8D70D4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478077" y="3324986"/>
            <a:ext cx="1400175" cy="895350"/>
          </a:xfrm>
          <a:prstGeom prst="rect">
            <a:avLst/>
          </a:prstGeom>
        </p:spPr>
      </p:pic>
      <p:pic>
        <p:nvPicPr>
          <p:cNvPr id="76" name="Picture 75">
            <a:extLst>
              <a:ext uri="{FF2B5EF4-FFF2-40B4-BE49-F238E27FC236}">
                <a16:creationId xmlns:a16="http://schemas.microsoft.com/office/drawing/2014/main" id="{07A71D68-BA86-4FAC-A97F-D19147A41B2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76698" y="5310334"/>
            <a:ext cx="2068345" cy="1322615"/>
          </a:xfrm>
          <a:prstGeom prst="rect">
            <a:avLst/>
          </a:prstGeom>
        </p:spPr>
      </p:pic>
      <p:pic>
        <p:nvPicPr>
          <p:cNvPr id="78" name="Picture 77">
            <a:extLst>
              <a:ext uri="{FF2B5EF4-FFF2-40B4-BE49-F238E27FC236}">
                <a16:creationId xmlns:a16="http://schemas.microsoft.com/office/drawing/2014/main" id="{8775F0CA-407E-4AE4-BA59-2FE2969F424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88798" y="2602393"/>
            <a:ext cx="2164888" cy="1384350"/>
          </a:xfrm>
          <a:prstGeom prst="rect">
            <a:avLst/>
          </a:prstGeom>
        </p:spPr>
      </p:pic>
      <p:pic>
        <p:nvPicPr>
          <p:cNvPr id="80" name="Picture 79">
            <a:extLst>
              <a:ext uri="{FF2B5EF4-FFF2-40B4-BE49-F238E27FC236}">
                <a16:creationId xmlns:a16="http://schemas.microsoft.com/office/drawing/2014/main" id="{640F91A9-5887-4C39-93E7-74334B06524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857135" y="5524008"/>
            <a:ext cx="1350651" cy="863681"/>
          </a:xfrm>
          <a:prstGeom prst="rect">
            <a:avLst/>
          </a:prstGeom>
        </p:spPr>
      </p:pic>
      <p:pic>
        <p:nvPicPr>
          <p:cNvPr id="82" name="Picture 81">
            <a:extLst>
              <a:ext uri="{FF2B5EF4-FFF2-40B4-BE49-F238E27FC236}">
                <a16:creationId xmlns:a16="http://schemas.microsoft.com/office/drawing/2014/main" id="{59E33193-C01E-417D-8546-12B15BA64DA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4827095">
            <a:off x="3517414" y="3106363"/>
            <a:ext cx="1381125" cy="1733550"/>
          </a:xfrm>
          <a:prstGeom prst="rect">
            <a:avLst/>
          </a:prstGeom>
        </p:spPr>
      </p:pic>
      <p:pic>
        <p:nvPicPr>
          <p:cNvPr id="84" name="Picture 83">
            <a:extLst>
              <a:ext uri="{FF2B5EF4-FFF2-40B4-BE49-F238E27FC236}">
                <a16:creationId xmlns:a16="http://schemas.microsoft.com/office/drawing/2014/main" id="{AD8EEB0B-FABA-4A86-8C72-C376C65426C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724922" y="5295939"/>
            <a:ext cx="1199096" cy="1655894"/>
          </a:xfrm>
          <a:prstGeom prst="rect">
            <a:avLst/>
          </a:prstGeom>
        </p:spPr>
      </p:pic>
      <p:pic>
        <p:nvPicPr>
          <p:cNvPr id="86" name="Picture 85">
            <a:extLst>
              <a:ext uri="{FF2B5EF4-FFF2-40B4-BE49-F238E27FC236}">
                <a16:creationId xmlns:a16="http://schemas.microsoft.com/office/drawing/2014/main" id="{7579E1AC-E616-4FAD-8DBF-F8D1F60F4C7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872203" y="268135"/>
            <a:ext cx="1599856" cy="2209325"/>
          </a:xfrm>
          <a:prstGeom prst="rect">
            <a:avLst/>
          </a:prstGeom>
        </p:spPr>
      </p:pic>
      <p:pic>
        <p:nvPicPr>
          <p:cNvPr id="88" name="Picture 87">
            <a:extLst>
              <a:ext uri="{FF2B5EF4-FFF2-40B4-BE49-F238E27FC236}">
                <a16:creationId xmlns:a16="http://schemas.microsoft.com/office/drawing/2014/main" id="{0CE31510-CA87-4E48-8343-2444487A2A7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652863" y="2888641"/>
            <a:ext cx="652921" cy="417514"/>
          </a:xfrm>
          <a:prstGeom prst="rect">
            <a:avLst/>
          </a:prstGeom>
        </p:spPr>
      </p:pic>
      <p:sp>
        <p:nvSpPr>
          <p:cNvPr id="65" name="TextBox 64">
            <a:extLst>
              <a:ext uri="{FF2B5EF4-FFF2-40B4-BE49-F238E27FC236}">
                <a16:creationId xmlns:a16="http://schemas.microsoft.com/office/drawing/2014/main" id="{747078AD-F84E-4FC2-8C78-3A06086CC397}"/>
              </a:ext>
            </a:extLst>
          </p:cNvPr>
          <p:cNvSpPr txBox="1"/>
          <p:nvPr/>
        </p:nvSpPr>
        <p:spPr>
          <a:xfrm>
            <a:off x="2121599" y="2388687"/>
            <a:ext cx="7447658" cy="3293209"/>
          </a:xfrm>
          <a:prstGeom prst="rect">
            <a:avLst/>
          </a:prstGeom>
          <a:solidFill>
            <a:srgbClr val="7030A0">
              <a:alpha val="90000"/>
            </a:srgbClr>
          </a:solidFill>
        </p:spPr>
        <p:txBody>
          <a:bodyPr wrap="square" rtlCol="0">
            <a:spAutoFit/>
          </a:bodyPr>
          <a:lstStyle/>
          <a:p>
            <a:r>
              <a:rPr lang="en-US" sz="2400" b="1" dirty="0">
                <a:solidFill>
                  <a:schemeClr val="bg1"/>
                </a:solidFill>
              </a:rPr>
              <a:t>Congratulations on completing Week 2.</a:t>
            </a:r>
          </a:p>
          <a:p>
            <a:endParaRPr lang="en-US" sz="2400" b="1" dirty="0">
              <a:solidFill>
                <a:schemeClr val="bg1"/>
              </a:solidFill>
            </a:endParaRPr>
          </a:p>
          <a:p>
            <a:r>
              <a:rPr lang="en-US" sz="2400" b="1" dirty="0">
                <a:solidFill>
                  <a:schemeClr val="bg1"/>
                </a:solidFill>
              </a:rPr>
              <a:t>The Week 3 course work will open up after our synchronous meeting on Monday. </a:t>
            </a:r>
          </a:p>
          <a:p>
            <a:endParaRPr lang="en-US" sz="2400" b="1" dirty="0">
              <a:solidFill>
                <a:schemeClr val="bg1"/>
              </a:solidFill>
            </a:endParaRPr>
          </a:p>
          <a:p>
            <a:r>
              <a:rPr lang="en-US" sz="2400" b="1" dirty="0">
                <a:solidFill>
                  <a:schemeClr val="bg1"/>
                </a:solidFill>
              </a:rPr>
              <a:t>As always, if you have any questions, please email me with a good time to give you a call.</a:t>
            </a:r>
          </a:p>
          <a:p>
            <a:endParaRPr lang="en-US" sz="2000" dirty="0"/>
          </a:p>
          <a:p>
            <a:endParaRPr lang="en-US" sz="2000" dirty="0"/>
          </a:p>
        </p:txBody>
      </p:sp>
    </p:spTree>
    <p:extLst>
      <p:ext uri="{BB962C8B-B14F-4D97-AF65-F5344CB8AC3E}">
        <p14:creationId xmlns:p14="http://schemas.microsoft.com/office/powerpoint/2010/main" val="2019138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DA31FEE-A837-426F-AF8C-09123C0E8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147" y="482032"/>
            <a:ext cx="5171811" cy="6137216"/>
          </a:xfrm>
          <a:prstGeom prst="rect">
            <a:avLst/>
          </a:prstGeom>
        </p:spPr>
      </p:pic>
      <p:sp>
        <p:nvSpPr>
          <p:cNvPr id="9" name="TextBox 8">
            <a:extLst>
              <a:ext uri="{FF2B5EF4-FFF2-40B4-BE49-F238E27FC236}">
                <a16:creationId xmlns:a16="http://schemas.microsoft.com/office/drawing/2014/main" id="{E24A86DB-4197-48D2-8247-B801F87046AA}"/>
              </a:ext>
            </a:extLst>
          </p:cNvPr>
          <p:cNvSpPr txBox="1"/>
          <p:nvPr/>
        </p:nvSpPr>
        <p:spPr>
          <a:xfrm>
            <a:off x="6096000" y="2295688"/>
            <a:ext cx="5340439" cy="1015663"/>
          </a:xfrm>
          <a:prstGeom prst="rect">
            <a:avLst/>
          </a:prstGeom>
          <a:noFill/>
        </p:spPr>
        <p:txBody>
          <a:bodyPr wrap="square" rtlCol="0">
            <a:spAutoFit/>
          </a:bodyPr>
          <a:lstStyle/>
          <a:p>
            <a:r>
              <a:rPr lang="en-US" sz="3200" b="1" dirty="0"/>
              <a:t>Video introduction for week 2 </a:t>
            </a:r>
          </a:p>
          <a:p>
            <a:r>
              <a:rPr lang="en-US" sz="1400" b="1" dirty="0"/>
              <a:t>(Teachers script in notes)</a:t>
            </a:r>
          </a:p>
          <a:p>
            <a:endParaRPr lang="en-US" sz="1400" dirty="0"/>
          </a:p>
        </p:txBody>
      </p:sp>
      <p:pic>
        <p:nvPicPr>
          <p:cNvPr id="10" name="Picture 9">
            <a:extLst>
              <a:ext uri="{FF2B5EF4-FFF2-40B4-BE49-F238E27FC236}">
                <a16:creationId xmlns:a16="http://schemas.microsoft.com/office/drawing/2014/main" id="{EEB34EA8-B457-4818-A0AB-F427CA82F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141" y="5245521"/>
            <a:ext cx="2653553" cy="1428836"/>
          </a:xfrm>
          <a:prstGeom prst="rect">
            <a:avLst/>
          </a:prstGeom>
        </p:spPr>
      </p:pic>
    </p:spTree>
    <p:extLst>
      <p:ext uri="{BB962C8B-B14F-4D97-AF65-F5344CB8AC3E}">
        <p14:creationId xmlns:p14="http://schemas.microsoft.com/office/powerpoint/2010/main" val="417973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50D8AF01-F0A2-4486-8D35-AA5E0DE3D64C}"/>
              </a:ext>
            </a:extLst>
          </p:cNvPr>
          <p:cNvGraphicFramePr>
            <a:graphicFrameLocks noGrp="1"/>
          </p:cNvGraphicFramePr>
          <p:nvPr>
            <p:extLst>
              <p:ext uri="{D42A27DB-BD31-4B8C-83A1-F6EECF244321}">
                <p14:modId xmlns:p14="http://schemas.microsoft.com/office/powerpoint/2010/main" val="1151487003"/>
              </p:ext>
            </p:extLst>
          </p:nvPr>
        </p:nvGraphicFramePr>
        <p:xfrm>
          <a:off x="715200" y="1632307"/>
          <a:ext cx="10761600" cy="4642851"/>
        </p:xfrm>
        <a:graphic>
          <a:graphicData uri="http://schemas.openxmlformats.org/drawingml/2006/table">
            <a:tbl>
              <a:tblPr firstRow="1" bandRow="1">
                <a:tableStyleId>{8799B23B-EC83-4686-B30A-512413B5E67A}</a:tableStyleId>
              </a:tblPr>
              <a:tblGrid>
                <a:gridCol w="2690400">
                  <a:extLst>
                    <a:ext uri="{9D8B030D-6E8A-4147-A177-3AD203B41FA5}">
                      <a16:colId xmlns:a16="http://schemas.microsoft.com/office/drawing/2014/main" val="4043882207"/>
                    </a:ext>
                  </a:extLst>
                </a:gridCol>
                <a:gridCol w="2690400">
                  <a:extLst>
                    <a:ext uri="{9D8B030D-6E8A-4147-A177-3AD203B41FA5}">
                      <a16:colId xmlns:a16="http://schemas.microsoft.com/office/drawing/2014/main" val="1248063331"/>
                    </a:ext>
                  </a:extLst>
                </a:gridCol>
                <a:gridCol w="2690400">
                  <a:extLst>
                    <a:ext uri="{9D8B030D-6E8A-4147-A177-3AD203B41FA5}">
                      <a16:colId xmlns:a16="http://schemas.microsoft.com/office/drawing/2014/main" val="1413414085"/>
                    </a:ext>
                  </a:extLst>
                </a:gridCol>
                <a:gridCol w="2690400">
                  <a:extLst>
                    <a:ext uri="{9D8B030D-6E8A-4147-A177-3AD203B41FA5}">
                      <a16:colId xmlns:a16="http://schemas.microsoft.com/office/drawing/2014/main" val="3786334273"/>
                    </a:ext>
                  </a:extLst>
                </a:gridCol>
              </a:tblGrid>
              <a:tr h="2281544">
                <a:tc>
                  <a:txBody>
                    <a:bodyPr/>
                    <a:lstStyle/>
                    <a:p>
                      <a:endParaRPr lang="en-US" dirty="0"/>
                    </a:p>
                  </a:txBody>
                  <a:tcPr>
                    <a:solidFill>
                      <a:srgbClr val="6600CC">
                        <a:alpha val="20000"/>
                      </a:srgbClr>
                    </a:solidFill>
                  </a:tcPr>
                </a:tc>
                <a:tc>
                  <a:txBody>
                    <a:bodyPr/>
                    <a:lstStyle/>
                    <a:p>
                      <a:endParaRPr lang="en-US" dirty="0"/>
                    </a:p>
                  </a:txBody>
                  <a:tcPr/>
                </a:tc>
                <a:tc>
                  <a:txBody>
                    <a:bodyPr/>
                    <a:lstStyle/>
                    <a:p>
                      <a:endParaRPr lang="en-US" dirty="0"/>
                    </a:p>
                  </a:txBody>
                  <a:tcPr>
                    <a:solidFill>
                      <a:srgbClr val="6600CC">
                        <a:alpha val="20000"/>
                      </a:srgbClr>
                    </a:solidFill>
                  </a:tcPr>
                </a:tc>
                <a:tc>
                  <a:txBody>
                    <a:bodyPr/>
                    <a:lstStyle/>
                    <a:p>
                      <a:endParaRPr lang="en-US" dirty="0"/>
                    </a:p>
                  </a:txBody>
                  <a:tcPr/>
                </a:tc>
                <a:extLst>
                  <a:ext uri="{0D108BD9-81ED-4DB2-BD59-A6C34878D82A}">
                    <a16:rowId xmlns:a16="http://schemas.microsoft.com/office/drawing/2014/main" val="3737878634"/>
                  </a:ext>
                </a:extLst>
              </a:tr>
              <a:tr h="2361307">
                <a:tc>
                  <a:txBody>
                    <a:bodyPr/>
                    <a:lstStyle/>
                    <a:p>
                      <a:endParaRPr lang="en-US" dirty="0"/>
                    </a:p>
                  </a:txBody>
                  <a:tcPr>
                    <a:noFill/>
                  </a:tcPr>
                </a:tc>
                <a:tc>
                  <a:txBody>
                    <a:bodyPr/>
                    <a:lstStyle/>
                    <a:p>
                      <a:endParaRPr lang="en-US" dirty="0"/>
                    </a:p>
                  </a:txBody>
                  <a:tcPr>
                    <a:solidFill>
                      <a:srgbClr val="6600CC">
                        <a:alpha val="20000"/>
                      </a:srgbClr>
                    </a:solidFill>
                  </a:tcPr>
                </a:tc>
                <a:tc>
                  <a:txBody>
                    <a:bodyPr/>
                    <a:lstStyle/>
                    <a:p>
                      <a:endParaRPr lang="en-US" dirty="0"/>
                    </a:p>
                  </a:txBody>
                  <a:tcPr>
                    <a:noFill/>
                  </a:tcPr>
                </a:tc>
                <a:tc>
                  <a:txBody>
                    <a:bodyPr/>
                    <a:lstStyle/>
                    <a:p>
                      <a:endParaRPr lang="en-US" dirty="0"/>
                    </a:p>
                  </a:txBody>
                  <a:tcPr>
                    <a:solidFill>
                      <a:srgbClr val="6600CC">
                        <a:alpha val="20000"/>
                      </a:srgbClr>
                    </a:solidFill>
                  </a:tcPr>
                </a:tc>
                <a:extLst>
                  <a:ext uri="{0D108BD9-81ED-4DB2-BD59-A6C34878D82A}">
                    <a16:rowId xmlns:a16="http://schemas.microsoft.com/office/drawing/2014/main" val="3778712324"/>
                  </a:ext>
                </a:extLst>
              </a:tr>
            </a:tbl>
          </a:graphicData>
        </a:graphic>
      </p:graphicFrame>
      <p:sp>
        <p:nvSpPr>
          <p:cNvPr id="5" name="TextBox 4">
            <a:extLst>
              <a:ext uri="{FF2B5EF4-FFF2-40B4-BE49-F238E27FC236}">
                <a16:creationId xmlns:a16="http://schemas.microsoft.com/office/drawing/2014/main" id="{3394FE12-9D8E-4D6C-9B1B-F452347CE9C3}"/>
              </a:ext>
            </a:extLst>
          </p:cNvPr>
          <p:cNvSpPr txBox="1"/>
          <p:nvPr/>
        </p:nvSpPr>
        <p:spPr>
          <a:xfrm>
            <a:off x="1487022" y="656032"/>
            <a:ext cx="3815694" cy="677108"/>
          </a:xfrm>
          <a:prstGeom prst="rect">
            <a:avLst/>
          </a:prstGeom>
          <a:noFill/>
        </p:spPr>
        <p:txBody>
          <a:bodyPr wrap="square" rtlCol="0">
            <a:spAutoFit/>
          </a:bodyPr>
          <a:lstStyle/>
          <a:p>
            <a:r>
              <a:rPr lang="en-US" sz="2400" dirty="0"/>
              <a:t>Where would you like to go?</a:t>
            </a:r>
          </a:p>
          <a:p>
            <a:r>
              <a:rPr lang="en-US" sz="1400" dirty="0"/>
              <a:t>(select an image) </a:t>
            </a:r>
          </a:p>
        </p:txBody>
      </p:sp>
      <p:pic>
        <p:nvPicPr>
          <p:cNvPr id="35" name="Picture 34">
            <a:extLst>
              <a:ext uri="{FF2B5EF4-FFF2-40B4-BE49-F238E27FC236}">
                <a16:creationId xmlns:a16="http://schemas.microsoft.com/office/drawing/2014/main" id="{13D41ACE-D00E-4C01-BCDA-0E6796817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554" y="1632307"/>
            <a:ext cx="2178649" cy="2178649"/>
          </a:xfrm>
          <a:prstGeom prst="rect">
            <a:avLst/>
          </a:prstGeom>
        </p:spPr>
      </p:pic>
      <p:pic>
        <p:nvPicPr>
          <p:cNvPr id="20" name="Picture 19">
            <a:extLst>
              <a:ext uri="{FF2B5EF4-FFF2-40B4-BE49-F238E27FC236}">
                <a16:creationId xmlns:a16="http://schemas.microsoft.com/office/drawing/2014/main" id="{4A9FA085-BAA2-499B-AF88-49EC7C246D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2144" y="2253563"/>
            <a:ext cx="2064605" cy="784550"/>
          </a:xfrm>
          <a:prstGeom prst="rect">
            <a:avLst/>
          </a:prstGeom>
        </p:spPr>
      </p:pic>
      <p:pic>
        <p:nvPicPr>
          <p:cNvPr id="38" name="Picture 37">
            <a:extLst>
              <a:ext uri="{FF2B5EF4-FFF2-40B4-BE49-F238E27FC236}">
                <a16:creationId xmlns:a16="http://schemas.microsoft.com/office/drawing/2014/main" id="{8502A06D-623B-4470-B4A1-9B2F93A87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6116" y="1889759"/>
            <a:ext cx="1545392" cy="1782007"/>
          </a:xfrm>
          <a:prstGeom prst="rect">
            <a:avLst/>
          </a:prstGeom>
        </p:spPr>
      </p:pic>
      <p:sp>
        <p:nvSpPr>
          <p:cNvPr id="12" name="TextBox 11">
            <a:extLst>
              <a:ext uri="{FF2B5EF4-FFF2-40B4-BE49-F238E27FC236}">
                <a16:creationId xmlns:a16="http://schemas.microsoft.com/office/drawing/2014/main" id="{BA06E057-5725-4033-9D71-8F2E1FF2F0F7}"/>
              </a:ext>
            </a:extLst>
          </p:cNvPr>
          <p:cNvSpPr txBox="1"/>
          <p:nvPr/>
        </p:nvSpPr>
        <p:spPr>
          <a:xfrm rot="20941446">
            <a:off x="1831560" y="2324303"/>
            <a:ext cx="919434" cy="923330"/>
          </a:xfrm>
          <a:prstGeom prst="rect">
            <a:avLst/>
          </a:prstGeom>
          <a:noFill/>
        </p:spPr>
        <p:txBody>
          <a:bodyPr wrap="square" rtlCol="0">
            <a:spAutoFit/>
          </a:bodyPr>
          <a:lstStyle/>
          <a:p>
            <a:r>
              <a:rPr lang="en-US" sz="1350" dirty="0"/>
              <a:t>Read </a:t>
            </a:r>
          </a:p>
          <a:p>
            <a:r>
              <a:rPr lang="en-US" sz="1350" dirty="0"/>
              <a:t>Chapters</a:t>
            </a:r>
          </a:p>
          <a:p>
            <a:endParaRPr lang="en-US" sz="1350" dirty="0"/>
          </a:p>
          <a:p>
            <a:r>
              <a:rPr lang="en-US" sz="1350" dirty="0"/>
              <a:t>3 &amp; 4 </a:t>
            </a:r>
          </a:p>
        </p:txBody>
      </p:sp>
      <p:pic>
        <p:nvPicPr>
          <p:cNvPr id="32" name="Picture 31">
            <a:extLst>
              <a:ext uri="{FF2B5EF4-FFF2-40B4-BE49-F238E27FC236}">
                <a16:creationId xmlns:a16="http://schemas.microsoft.com/office/drawing/2014/main" id="{7BBEFA67-6EDC-4885-8BD2-2D8B730AF2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6953" y="4168085"/>
            <a:ext cx="1876255" cy="1394683"/>
          </a:xfrm>
          <a:prstGeom prst="rect">
            <a:avLst/>
          </a:prstGeom>
        </p:spPr>
      </p:pic>
      <p:sp>
        <p:nvSpPr>
          <p:cNvPr id="14" name="TextBox 13">
            <a:extLst>
              <a:ext uri="{FF2B5EF4-FFF2-40B4-BE49-F238E27FC236}">
                <a16:creationId xmlns:a16="http://schemas.microsoft.com/office/drawing/2014/main" id="{B1557136-6A98-4B3B-9E81-AA2AE2A51A50}"/>
              </a:ext>
            </a:extLst>
          </p:cNvPr>
          <p:cNvSpPr txBox="1"/>
          <p:nvPr/>
        </p:nvSpPr>
        <p:spPr>
          <a:xfrm>
            <a:off x="3705757" y="5655919"/>
            <a:ext cx="2178649" cy="369332"/>
          </a:xfrm>
          <a:prstGeom prst="rect">
            <a:avLst/>
          </a:prstGeom>
          <a:noFill/>
        </p:spPr>
        <p:txBody>
          <a:bodyPr wrap="square" rtlCol="0">
            <a:spAutoFit/>
          </a:bodyPr>
          <a:lstStyle/>
          <a:p>
            <a:r>
              <a:rPr lang="en-US" dirty="0"/>
              <a:t>Class meeting space</a:t>
            </a:r>
          </a:p>
        </p:txBody>
      </p:sp>
      <p:pic>
        <p:nvPicPr>
          <p:cNvPr id="26" name="Picture 25">
            <a:extLst>
              <a:ext uri="{FF2B5EF4-FFF2-40B4-BE49-F238E27FC236}">
                <a16:creationId xmlns:a16="http://schemas.microsoft.com/office/drawing/2014/main" id="{D35ACBBC-AA0B-40D9-9CDB-5DAF52F424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6347" y="4348442"/>
            <a:ext cx="1453741" cy="1366864"/>
          </a:xfrm>
          <a:prstGeom prst="rect">
            <a:avLst/>
          </a:prstGeom>
        </p:spPr>
      </p:pic>
      <p:pic>
        <p:nvPicPr>
          <p:cNvPr id="24" name="Picture 23">
            <a:extLst>
              <a:ext uri="{FF2B5EF4-FFF2-40B4-BE49-F238E27FC236}">
                <a16:creationId xmlns:a16="http://schemas.microsoft.com/office/drawing/2014/main" id="{4A899646-050B-4CE7-AC9F-D3AE8ADE6D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2601" y="4032029"/>
            <a:ext cx="2208382" cy="2061157"/>
          </a:xfrm>
          <a:prstGeom prst="rect">
            <a:avLst/>
          </a:prstGeom>
        </p:spPr>
      </p:pic>
      <p:pic>
        <p:nvPicPr>
          <p:cNvPr id="28" name="Picture 27">
            <a:extLst>
              <a:ext uri="{FF2B5EF4-FFF2-40B4-BE49-F238E27FC236}">
                <a16:creationId xmlns:a16="http://schemas.microsoft.com/office/drawing/2014/main" id="{4DCAE86F-62B3-4E0C-86E2-17BD33BCDE8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5377" y="2096653"/>
            <a:ext cx="2064606" cy="1098370"/>
          </a:xfrm>
          <a:prstGeom prst="rect">
            <a:avLst/>
          </a:prstGeom>
        </p:spPr>
      </p:pic>
      <p:pic>
        <p:nvPicPr>
          <p:cNvPr id="19" name="Picture 18">
            <a:extLst>
              <a:ext uri="{FF2B5EF4-FFF2-40B4-BE49-F238E27FC236}">
                <a16:creationId xmlns:a16="http://schemas.microsoft.com/office/drawing/2014/main" id="{55A3F894-88B8-4184-8EE9-BB14D4B9B3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08141" y="5245521"/>
            <a:ext cx="2653553" cy="1428836"/>
          </a:xfrm>
          <a:prstGeom prst="rect">
            <a:avLst/>
          </a:prstGeom>
        </p:spPr>
      </p:pic>
      <p:pic>
        <p:nvPicPr>
          <p:cNvPr id="21" name="Picture 20">
            <a:extLst>
              <a:ext uri="{FF2B5EF4-FFF2-40B4-BE49-F238E27FC236}">
                <a16:creationId xmlns:a16="http://schemas.microsoft.com/office/drawing/2014/main" id="{7FB25FE6-BCBC-42C5-A55B-9BE8416DC19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spTree>
    <p:extLst>
      <p:ext uri="{BB962C8B-B14F-4D97-AF65-F5344CB8AC3E}">
        <p14:creationId xmlns:p14="http://schemas.microsoft.com/office/powerpoint/2010/main" val="190788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4DCAE86F-62B3-4E0C-86E2-17BD33BCDE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875" y="1003823"/>
            <a:ext cx="2064606" cy="1098370"/>
          </a:xfrm>
          <a:prstGeom prst="rect">
            <a:avLst/>
          </a:prstGeom>
        </p:spPr>
      </p:pic>
      <p:sp>
        <p:nvSpPr>
          <p:cNvPr id="5" name="TextBox 4">
            <a:extLst>
              <a:ext uri="{FF2B5EF4-FFF2-40B4-BE49-F238E27FC236}">
                <a16:creationId xmlns:a16="http://schemas.microsoft.com/office/drawing/2014/main" id="{E73404FA-F6B6-45F8-B686-754D8BD235BF}"/>
              </a:ext>
            </a:extLst>
          </p:cNvPr>
          <p:cNvSpPr txBox="1"/>
          <p:nvPr/>
        </p:nvSpPr>
        <p:spPr>
          <a:xfrm>
            <a:off x="5591909" y="964065"/>
            <a:ext cx="3837904" cy="707886"/>
          </a:xfrm>
          <a:prstGeom prst="rect">
            <a:avLst/>
          </a:prstGeom>
          <a:noFill/>
        </p:spPr>
        <p:txBody>
          <a:bodyPr wrap="square" rtlCol="0">
            <a:spAutoFit/>
          </a:bodyPr>
          <a:lstStyle/>
          <a:p>
            <a:r>
              <a:rPr lang="en-US" sz="4000" dirty="0">
                <a:latin typeface="WillyWonka" pitchFamily="2" charset="0"/>
              </a:rPr>
              <a:t>Chapters 3 &amp; 4</a:t>
            </a:r>
          </a:p>
        </p:txBody>
      </p:sp>
      <p:sp>
        <p:nvSpPr>
          <p:cNvPr id="6" name="TextBox 5">
            <a:extLst>
              <a:ext uri="{FF2B5EF4-FFF2-40B4-BE49-F238E27FC236}">
                <a16:creationId xmlns:a16="http://schemas.microsoft.com/office/drawing/2014/main" id="{02AE552D-51DC-4092-9668-0D696E902909}"/>
              </a:ext>
            </a:extLst>
          </p:cNvPr>
          <p:cNvSpPr txBox="1"/>
          <p:nvPr/>
        </p:nvSpPr>
        <p:spPr>
          <a:xfrm>
            <a:off x="4700447" y="1553008"/>
            <a:ext cx="5743977" cy="646331"/>
          </a:xfrm>
          <a:prstGeom prst="rect">
            <a:avLst/>
          </a:prstGeom>
          <a:noFill/>
        </p:spPr>
        <p:txBody>
          <a:bodyPr wrap="square" rtlCol="0">
            <a:spAutoFit/>
          </a:bodyPr>
          <a:lstStyle/>
          <a:p>
            <a:r>
              <a:rPr lang="en-US" dirty="0"/>
              <a:t>Please read through these questions and keep them in mind while reading the chapters:</a:t>
            </a:r>
          </a:p>
        </p:txBody>
      </p:sp>
      <p:sp>
        <p:nvSpPr>
          <p:cNvPr id="9" name="TextBox 8">
            <a:extLst>
              <a:ext uri="{FF2B5EF4-FFF2-40B4-BE49-F238E27FC236}">
                <a16:creationId xmlns:a16="http://schemas.microsoft.com/office/drawing/2014/main" id="{345E840D-7630-45CA-97A8-B4B3CD758C2B}"/>
              </a:ext>
            </a:extLst>
          </p:cNvPr>
          <p:cNvSpPr txBox="1"/>
          <p:nvPr/>
        </p:nvSpPr>
        <p:spPr>
          <a:xfrm>
            <a:off x="771679" y="2363692"/>
            <a:ext cx="9763239" cy="3693319"/>
          </a:xfrm>
          <a:prstGeom prst="rect">
            <a:avLst/>
          </a:prstGeom>
          <a:noFill/>
        </p:spPr>
        <p:txBody>
          <a:bodyPr wrap="square" rtlCol="0">
            <a:spAutoFit/>
          </a:bodyPr>
          <a:lstStyle/>
          <a:p>
            <a:pPr marL="285750" indent="-285750">
              <a:buFont typeface="Arial" panose="020B0604020202020204" pitchFamily="34" charset="0"/>
              <a:buChar char="•"/>
            </a:pPr>
            <a:r>
              <a:rPr lang="en-US" dirty="0"/>
              <a:t>Why is it strange that nobody ever comes out of Willy Wonka’s factory?</a:t>
            </a:r>
          </a:p>
          <a:p>
            <a:endParaRPr lang="en-US" dirty="0"/>
          </a:p>
          <a:p>
            <a:pPr marL="285750" indent="-285750">
              <a:buFont typeface="Arial" panose="020B0604020202020204" pitchFamily="34" charset="0"/>
              <a:buChar char="•"/>
            </a:pPr>
            <a:r>
              <a:rPr lang="en-US" dirty="0"/>
              <a:t>What do we learn about Prince Pondicherry’s personality from the story?</a:t>
            </a:r>
          </a:p>
          <a:p>
            <a:endParaRPr lang="en-US" dirty="0"/>
          </a:p>
          <a:p>
            <a:pPr marL="285750" indent="-285750">
              <a:buFont typeface="Arial" panose="020B0604020202020204" pitchFamily="34" charset="0"/>
              <a:buChar char="•"/>
            </a:pPr>
            <a:r>
              <a:rPr lang="en-US" dirty="0"/>
              <a:t>What technique does Roald Dahl use at the end of Chapter 3 to encourage the reader to keep reading?</a:t>
            </a:r>
          </a:p>
          <a:p>
            <a:endParaRPr lang="en-US" dirty="0"/>
          </a:p>
          <a:p>
            <a:pPr marL="285750" indent="-285750">
              <a:buFont typeface="Arial" panose="020B0604020202020204" pitchFamily="34" charset="0"/>
              <a:buChar char="•"/>
            </a:pPr>
            <a:r>
              <a:rPr lang="en-US" dirty="0"/>
              <a:t>The owners of the other chocolate factories have unusual names. Why do you think Roald Dahl has chosen these interesting words?</a:t>
            </a:r>
          </a:p>
          <a:p>
            <a:endParaRPr lang="en-US" dirty="0"/>
          </a:p>
          <a:p>
            <a:pPr marL="285750" indent="-285750">
              <a:buFont typeface="Arial" panose="020B0604020202020204" pitchFamily="34" charset="0"/>
              <a:buChar char="•"/>
            </a:pPr>
            <a:r>
              <a:rPr lang="en-US" dirty="0"/>
              <a:t>Do you think all Grandpa Joe’s stories are true? Why or why not?</a:t>
            </a:r>
          </a:p>
          <a:p>
            <a:endParaRPr lang="en-US" dirty="0"/>
          </a:p>
          <a:p>
            <a:pPr marL="285750" indent="-285750">
              <a:buFont typeface="Arial" panose="020B0604020202020204" pitchFamily="34" charset="0"/>
              <a:buChar char="•"/>
            </a:pPr>
            <a:r>
              <a:rPr lang="en-US" dirty="0"/>
              <a:t>Who do you think is working in the factory? What kind of characters?</a:t>
            </a:r>
          </a:p>
        </p:txBody>
      </p:sp>
      <p:pic>
        <p:nvPicPr>
          <p:cNvPr id="12" name="Picture 11">
            <a:extLst>
              <a:ext uri="{FF2B5EF4-FFF2-40B4-BE49-F238E27FC236}">
                <a16:creationId xmlns:a16="http://schemas.microsoft.com/office/drawing/2014/main" id="{6832D532-CDCD-4BD2-BE88-8A55B875E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141" y="5245521"/>
            <a:ext cx="2653553" cy="1428836"/>
          </a:xfrm>
          <a:prstGeom prst="rect">
            <a:avLst/>
          </a:prstGeom>
        </p:spPr>
      </p:pic>
      <p:pic>
        <p:nvPicPr>
          <p:cNvPr id="21" name="Picture 20">
            <a:extLst>
              <a:ext uri="{FF2B5EF4-FFF2-40B4-BE49-F238E27FC236}">
                <a16:creationId xmlns:a16="http://schemas.microsoft.com/office/drawing/2014/main" id="{EB978BBC-2998-4AF3-AF00-2DB7265296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spTree>
    <p:extLst>
      <p:ext uri="{BB962C8B-B14F-4D97-AF65-F5344CB8AC3E}">
        <p14:creationId xmlns:p14="http://schemas.microsoft.com/office/powerpoint/2010/main" val="398386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E6B5A33-A0FA-4335-B4E2-3E293FAC5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17" y="720951"/>
            <a:ext cx="2208382" cy="2061157"/>
          </a:xfrm>
          <a:prstGeom prst="rect">
            <a:avLst/>
          </a:prstGeom>
        </p:spPr>
      </p:pic>
      <p:sp>
        <p:nvSpPr>
          <p:cNvPr id="5" name="TextBox 4">
            <a:extLst>
              <a:ext uri="{FF2B5EF4-FFF2-40B4-BE49-F238E27FC236}">
                <a16:creationId xmlns:a16="http://schemas.microsoft.com/office/drawing/2014/main" id="{9E6E596A-7DDB-4A5F-84FF-CC11C80868AD}"/>
              </a:ext>
            </a:extLst>
          </p:cNvPr>
          <p:cNvSpPr txBox="1"/>
          <p:nvPr/>
        </p:nvSpPr>
        <p:spPr>
          <a:xfrm>
            <a:off x="2905937" y="920532"/>
            <a:ext cx="7469746" cy="830997"/>
          </a:xfrm>
          <a:prstGeom prst="rect">
            <a:avLst/>
          </a:prstGeom>
          <a:noFill/>
        </p:spPr>
        <p:txBody>
          <a:bodyPr wrap="square" rtlCol="0">
            <a:spAutoFit/>
          </a:bodyPr>
          <a:lstStyle/>
          <a:p>
            <a:r>
              <a:rPr lang="en-US" sz="2400" dirty="0"/>
              <a:t>If you missed this weeks online meeting, please do the following work and submit it to the Week 2 Dropbox:</a:t>
            </a:r>
          </a:p>
        </p:txBody>
      </p:sp>
      <p:sp>
        <p:nvSpPr>
          <p:cNvPr id="6" name="TextBox 5">
            <a:extLst>
              <a:ext uri="{FF2B5EF4-FFF2-40B4-BE49-F238E27FC236}">
                <a16:creationId xmlns:a16="http://schemas.microsoft.com/office/drawing/2014/main" id="{DE26CA8A-861C-4856-9107-C5C2635E572E}"/>
              </a:ext>
            </a:extLst>
          </p:cNvPr>
          <p:cNvSpPr txBox="1"/>
          <p:nvPr/>
        </p:nvSpPr>
        <p:spPr>
          <a:xfrm>
            <a:off x="2905937" y="1710061"/>
            <a:ext cx="7783528" cy="3693319"/>
          </a:xfrm>
          <a:prstGeom prst="rect">
            <a:avLst/>
          </a:prstGeom>
          <a:noFill/>
        </p:spPr>
        <p:txBody>
          <a:bodyPr wrap="square" rtlCol="0">
            <a:spAutoFit/>
          </a:bodyPr>
          <a:lstStyle/>
          <a:p>
            <a:r>
              <a:rPr lang="en-US" dirty="0"/>
              <a:t>Write a one-page summary of chapters 3 and 4. Make sure to explain the following points of the chapter:</a:t>
            </a:r>
          </a:p>
          <a:p>
            <a:pPr marL="285750" indent="-285750">
              <a:buFont typeface="Arial" panose="020B0604020202020204" pitchFamily="34" charset="0"/>
              <a:buChar char="•"/>
            </a:pPr>
            <a:r>
              <a:rPr lang="en-US" dirty="0"/>
              <a:t>Characters in the chapter</a:t>
            </a:r>
          </a:p>
          <a:p>
            <a:pPr marL="742950" lvl="1" indent="-285750">
              <a:buFont typeface="Arial" panose="020B0604020202020204" pitchFamily="34" charset="0"/>
              <a:buChar char="•"/>
            </a:pPr>
            <a:r>
              <a:rPr lang="en-US" dirty="0"/>
              <a:t>who are they</a:t>
            </a:r>
          </a:p>
          <a:p>
            <a:pPr marL="742950" lvl="1" indent="-285750">
              <a:buFont typeface="Arial" panose="020B0604020202020204" pitchFamily="34" charset="0"/>
              <a:buChar char="•"/>
            </a:pPr>
            <a:r>
              <a:rPr lang="en-US" dirty="0"/>
              <a:t>why are they important to the story</a:t>
            </a:r>
          </a:p>
          <a:p>
            <a:pPr marL="742950" lvl="1" indent="-285750">
              <a:buFont typeface="Arial" panose="020B0604020202020204" pitchFamily="34" charset="0"/>
              <a:buChar char="•"/>
            </a:pPr>
            <a:r>
              <a:rPr lang="en-US" dirty="0"/>
              <a:t>their relationship to the main character</a:t>
            </a:r>
          </a:p>
          <a:p>
            <a:pPr marL="285750" indent="-285750">
              <a:buFont typeface="Arial" panose="020B0604020202020204" pitchFamily="34" charset="0"/>
              <a:buChar char="•"/>
            </a:pPr>
            <a:r>
              <a:rPr lang="en-US" dirty="0"/>
              <a:t>Setting</a:t>
            </a:r>
          </a:p>
          <a:p>
            <a:pPr marL="742950" lvl="1" indent="-285750">
              <a:buFont typeface="Arial" panose="020B0604020202020204" pitchFamily="34" charset="0"/>
              <a:buChar char="•"/>
            </a:pPr>
            <a:r>
              <a:rPr lang="en-US" dirty="0"/>
              <a:t>where did this part of the story take place? Please be descriptive</a:t>
            </a:r>
          </a:p>
          <a:p>
            <a:pPr marL="285750" indent="-285750">
              <a:buFont typeface="Arial" panose="020B0604020202020204" pitchFamily="34" charset="0"/>
              <a:buChar char="•"/>
            </a:pPr>
            <a:r>
              <a:rPr lang="en-US" dirty="0"/>
              <a:t>Main points of the chapter</a:t>
            </a:r>
          </a:p>
          <a:p>
            <a:pPr marL="742950" lvl="1" indent="-285750">
              <a:buFont typeface="Arial" panose="020B0604020202020204" pitchFamily="34" charset="0"/>
              <a:buChar char="•"/>
            </a:pPr>
            <a:r>
              <a:rPr lang="en-US" dirty="0"/>
              <a:t>what happened? </a:t>
            </a:r>
          </a:p>
          <a:p>
            <a:pPr marL="742950" lvl="1" indent="-285750">
              <a:buFont typeface="Arial" panose="020B0604020202020204" pitchFamily="34" charset="0"/>
              <a:buChar char="•"/>
            </a:pPr>
            <a:r>
              <a:rPr lang="en-US" dirty="0"/>
              <a:t>What did the reader learn?</a:t>
            </a:r>
          </a:p>
          <a:p>
            <a:pPr marL="742950" lvl="1" indent="-285750">
              <a:buFont typeface="Arial" panose="020B0604020202020204" pitchFamily="34" charset="0"/>
              <a:buChar char="•"/>
            </a:pPr>
            <a:r>
              <a:rPr lang="en-US" dirty="0"/>
              <a:t>Why is this chapter important to the story</a:t>
            </a:r>
          </a:p>
          <a:p>
            <a:endParaRPr lang="en-US" dirty="0"/>
          </a:p>
        </p:txBody>
      </p:sp>
      <p:sp>
        <p:nvSpPr>
          <p:cNvPr id="8" name="TextBox 7">
            <a:extLst>
              <a:ext uri="{FF2B5EF4-FFF2-40B4-BE49-F238E27FC236}">
                <a16:creationId xmlns:a16="http://schemas.microsoft.com/office/drawing/2014/main" id="{AB83BD62-2F0A-453B-A057-F4DB8FC77A03}"/>
              </a:ext>
            </a:extLst>
          </p:cNvPr>
          <p:cNvSpPr txBox="1"/>
          <p:nvPr/>
        </p:nvSpPr>
        <p:spPr>
          <a:xfrm>
            <a:off x="2905937" y="5219039"/>
            <a:ext cx="6260618" cy="923330"/>
          </a:xfrm>
          <a:prstGeom prst="rect">
            <a:avLst/>
          </a:prstGeom>
          <a:noFill/>
        </p:spPr>
        <p:txBody>
          <a:bodyPr wrap="square" rtlCol="0">
            <a:spAutoFit/>
          </a:bodyPr>
          <a:lstStyle/>
          <a:p>
            <a:r>
              <a:rPr lang="en-US" dirty="0"/>
              <a:t>Write a sentence with 5 vocabulary words from chapters 3 &amp; 4. (These should be words you have included in your word journal and defined already)</a:t>
            </a:r>
          </a:p>
        </p:txBody>
      </p:sp>
      <p:pic>
        <p:nvPicPr>
          <p:cNvPr id="12" name="Picture 11">
            <a:extLst>
              <a:ext uri="{FF2B5EF4-FFF2-40B4-BE49-F238E27FC236}">
                <a16:creationId xmlns:a16="http://schemas.microsoft.com/office/drawing/2014/main" id="{BDEBC4AF-4A7C-4C70-ABCB-54DF46E454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141" y="5245521"/>
            <a:ext cx="2653553" cy="1428836"/>
          </a:xfrm>
          <a:prstGeom prst="rect">
            <a:avLst/>
          </a:prstGeom>
        </p:spPr>
      </p:pic>
      <p:pic>
        <p:nvPicPr>
          <p:cNvPr id="14" name="Picture 13">
            <a:extLst>
              <a:ext uri="{FF2B5EF4-FFF2-40B4-BE49-F238E27FC236}">
                <a16:creationId xmlns:a16="http://schemas.microsoft.com/office/drawing/2014/main" id="{8EA69AA6-6032-4DFA-A585-A5B72AE45C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4637" y="609151"/>
            <a:ext cx="1878826" cy="901329"/>
          </a:xfrm>
          <a:prstGeom prst="rect">
            <a:avLst/>
          </a:prstGeom>
        </p:spPr>
      </p:pic>
    </p:spTree>
    <p:extLst>
      <p:ext uri="{BB962C8B-B14F-4D97-AF65-F5344CB8AC3E}">
        <p14:creationId xmlns:p14="http://schemas.microsoft.com/office/powerpoint/2010/main" val="41397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1" y="0"/>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AA7B3B9-1F3F-4D18-80AC-6797E67804DB}"/>
              </a:ext>
            </a:extLst>
          </p:cNvPr>
          <p:cNvSpPr txBox="1"/>
          <p:nvPr/>
        </p:nvSpPr>
        <p:spPr>
          <a:xfrm>
            <a:off x="6333969" y="252865"/>
            <a:ext cx="2078966" cy="584775"/>
          </a:xfrm>
          <a:prstGeom prst="rect">
            <a:avLst/>
          </a:prstGeom>
          <a:noFill/>
        </p:spPr>
        <p:txBody>
          <a:bodyPr wrap="square" rtlCol="0">
            <a:spAutoFit/>
          </a:bodyPr>
          <a:lstStyle/>
          <a:p>
            <a:r>
              <a:rPr lang="en-US" sz="3200" dirty="0">
                <a:latin typeface="WillyWonka" pitchFamily="2" charset="0"/>
              </a:rPr>
              <a:t>Activities:</a:t>
            </a:r>
          </a:p>
        </p:txBody>
      </p:sp>
      <p:graphicFrame>
        <p:nvGraphicFramePr>
          <p:cNvPr id="10" name="Table 9">
            <a:extLst>
              <a:ext uri="{FF2B5EF4-FFF2-40B4-BE49-F238E27FC236}">
                <a16:creationId xmlns:a16="http://schemas.microsoft.com/office/drawing/2014/main" id="{8EF4F3DF-FF2C-4D4D-90A4-7BCF53076E82}"/>
              </a:ext>
            </a:extLst>
          </p:cNvPr>
          <p:cNvGraphicFramePr>
            <a:graphicFrameLocks noGrp="1"/>
          </p:cNvGraphicFramePr>
          <p:nvPr>
            <p:extLst>
              <p:ext uri="{D42A27DB-BD31-4B8C-83A1-F6EECF244321}">
                <p14:modId xmlns:p14="http://schemas.microsoft.com/office/powerpoint/2010/main" val="1569653520"/>
              </p:ext>
            </p:extLst>
          </p:nvPr>
        </p:nvGraphicFramePr>
        <p:xfrm>
          <a:off x="771679" y="783965"/>
          <a:ext cx="10513876" cy="5616477"/>
        </p:xfrm>
        <a:graphic>
          <a:graphicData uri="http://schemas.openxmlformats.org/drawingml/2006/table">
            <a:tbl>
              <a:tblPr firstRow="1" bandRow="1">
                <a:tableStyleId>{00A15C55-8517-42AA-B614-E9B94910E393}</a:tableStyleId>
              </a:tblPr>
              <a:tblGrid>
                <a:gridCol w="5256938">
                  <a:extLst>
                    <a:ext uri="{9D8B030D-6E8A-4147-A177-3AD203B41FA5}">
                      <a16:colId xmlns:a16="http://schemas.microsoft.com/office/drawing/2014/main" val="3135811011"/>
                    </a:ext>
                  </a:extLst>
                </a:gridCol>
                <a:gridCol w="5256938">
                  <a:extLst>
                    <a:ext uri="{9D8B030D-6E8A-4147-A177-3AD203B41FA5}">
                      <a16:colId xmlns:a16="http://schemas.microsoft.com/office/drawing/2014/main" val="2575965270"/>
                    </a:ext>
                  </a:extLst>
                </a:gridCol>
              </a:tblGrid>
              <a:tr h="711557">
                <a:tc>
                  <a:txBody>
                    <a:bodyPr/>
                    <a:lstStyle/>
                    <a:p>
                      <a:r>
                        <a:rPr lang="en-US" dirty="0"/>
                        <a:t>Activity:</a:t>
                      </a:r>
                    </a:p>
                    <a:p>
                      <a:r>
                        <a:rPr lang="en-US" sz="1400" dirty="0"/>
                        <a:t>(Click on the activity for more instructions)</a:t>
                      </a:r>
                    </a:p>
                  </a:txBody>
                  <a:tcPr/>
                </a:tc>
                <a:tc>
                  <a:txBody>
                    <a:bodyPr/>
                    <a:lstStyle/>
                    <a:p>
                      <a:r>
                        <a:rPr lang="en-US" dirty="0"/>
                        <a:t>Description</a:t>
                      </a:r>
                    </a:p>
                  </a:txBody>
                  <a:tcPr/>
                </a:tc>
                <a:extLst>
                  <a:ext uri="{0D108BD9-81ED-4DB2-BD59-A6C34878D82A}">
                    <a16:rowId xmlns:a16="http://schemas.microsoft.com/office/drawing/2014/main" val="3917344595"/>
                  </a:ext>
                </a:extLst>
              </a:tr>
              <a:tr h="765091">
                <a:tc>
                  <a:txBody>
                    <a:bodyPr/>
                    <a:lstStyle/>
                    <a:p>
                      <a:r>
                        <a:rPr lang="en-US" dirty="0"/>
                        <a:t>#1 Character Analysis:</a:t>
                      </a:r>
                    </a:p>
                    <a:p>
                      <a:endParaRPr lang="en-US" dirty="0"/>
                    </a:p>
                  </a:txBody>
                  <a:tcPr/>
                </a:tc>
                <a:tc>
                  <a:txBody>
                    <a:bodyPr/>
                    <a:lstStyle/>
                    <a:p>
                      <a:r>
                        <a:rPr lang="en-US" dirty="0"/>
                        <a:t>Draw a picture of Charlie Bucket and write a character analysis. </a:t>
                      </a:r>
                    </a:p>
                  </a:txBody>
                  <a:tcPr/>
                </a:tc>
                <a:extLst>
                  <a:ext uri="{0D108BD9-81ED-4DB2-BD59-A6C34878D82A}">
                    <a16:rowId xmlns:a16="http://schemas.microsoft.com/office/drawing/2014/main" val="622459110"/>
                  </a:ext>
                </a:extLst>
              </a:tr>
              <a:tr h="1420884">
                <a:tc>
                  <a:txBody>
                    <a:bodyPr/>
                    <a:lstStyle/>
                    <a:p>
                      <a:r>
                        <a:rPr lang="en-US" dirty="0"/>
                        <a:t>#2 Visualization: </a:t>
                      </a:r>
                    </a:p>
                    <a:p>
                      <a:endParaRPr lang="en-US" dirty="0"/>
                    </a:p>
                    <a:p>
                      <a:endParaRPr lang="en-US" dirty="0"/>
                    </a:p>
                    <a:p>
                      <a:endParaRPr lang="en-US" dirty="0"/>
                    </a:p>
                  </a:txBody>
                  <a:tcPr/>
                </a:tc>
                <a:tc>
                  <a:txBody>
                    <a:bodyPr/>
                    <a:lstStyle/>
                    <a:p>
                      <a:r>
                        <a:rPr lang="en-US" dirty="0"/>
                        <a:t>Draw a picture and write a brief description of Prince Pondicherry’s Palace. </a:t>
                      </a:r>
                    </a:p>
                  </a:txBody>
                  <a:tcPr/>
                </a:tc>
                <a:extLst>
                  <a:ext uri="{0D108BD9-81ED-4DB2-BD59-A6C34878D82A}">
                    <a16:rowId xmlns:a16="http://schemas.microsoft.com/office/drawing/2014/main" val="1227731782"/>
                  </a:ext>
                </a:extLst>
              </a:tr>
              <a:tr h="1092988">
                <a:tc>
                  <a:txBody>
                    <a:bodyPr/>
                    <a:lstStyle/>
                    <a:p>
                      <a:r>
                        <a:rPr lang="en-US" dirty="0"/>
                        <a:t>#3 Key Ideas: </a:t>
                      </a:r>
                    </a:p>
                    <a:p>
                      <a:endParaRPr lang="en-US" dirty="0"/>
                    </a:p>
                    <a:p>
                      <a:endParaRPr lang="en-US" dirty="0"/>
                    </a:p>
                  </a:txBody>
                  <a:tcPr/>
                </a:tc>
                <a:tc>
                  <a:txBody>
                    <a:bodyPr/>
                    <a:lstStyle/>
                    <a:p>
                      <a:r>
                        <a:rPr lang="en-US" dirty="0"/>
                        <a:t>Why do you think Charlie ate his birthday chocolate slowly?</a:t>
                      </a:r>
                    </a:p>
                  </a:txBody>
                  <a:tcPr/>
                </a:tc>
                <a:extLst>
                  <a:ext uri="{0D108BD9-81ED-4DB2-BD59-A6C34878D82A}">
                    <a16:rowId xmlns:a16="http://schemas.microsoft.com/office/drawing/2014/main" val="885568573"/>
                  </a:ext>
                </a:extLst>
              </a:tr>
              <a:tr h="711557">
                <a:tc>
                  <a:txBody>
                    <a:bodyPr/>
                    <a:lstStyle/>
                    <a:p>
                      <a:r>
                        <a:rPr lang="en-US" dirty="0"/>
                        <a:t>#4 Figurative Language:</a:t>
                      </a:r>
                    </a:p>
                  </a:txBody>
                  <a:tcPr/>
                </a:tc>
                <a:tc>
                  <a:txBody>
                    <a:bodyPr/>
                    <a:lstStyle/>
                    <a:p>
                      <a:r>
                        <a:rPr lang="en-US" dirty="0"/>
                        <a:t>Create 5 flash cards with similes, metaphors, personification, alliteration, idioms, onomatopoeia, or hyperboles using examples from chapters 1 through 4. </a:t>
                      </a:r>
                    </a:p>
                  </a:txBody>
                  <a:tcPr/>
                </a:tc>
                <a:extLst>
                  <a:ext uri="{0D108BD9-81ED-4DB2-BD59-A6C34878D82A}">
                    <a16:rowId xmlns:a16="http://schemas.microsoft.com/office/drawing/2014/main" val="657816461"/>
                  </a:ext>
                </a:extLst>
              </a:tr>
              <a:tr h="711557">
                <a:tc>
                  <a:txBody>
                    <a:bodyPr/>
                    <a:lstStyle/>
                    <a:p>
                      <a:r>
                        <a:rPr lang="en-US" dirty="0"/>
                        <a:t>#5 Quiz:</a:t>
                      </a:r>
                    </a:p>
                  </a:txBody>
                  <a:tcPr/>
                </a:tc>
                <a:tc>
                  <a:txBody>
                    <a:bodyPr/>
                    <a:lstStyle/>
                    <a:p>
                      <a:r>
                        <a:rPr lang="en-US" dirty="0"/>
                        <a:t>Take Quiz #1 in the test bank.</a:t>
                      </a:r>
                    </a:p>
                  </a:txBody>
                  <a:tcPr/>
                </a:tc>
                <a:extLst>
                  <a:ext uri="{0D108BD9-81ED-4DB2-BD59-A6C34878D82A}">
                    <a16:rowId xmlns:a16="http://schemas.microsoft.com/office/drawing/2014/main" val="4033694206"/>
                  </a:ext>
                </a:extLst>
              </a:tr>
            </a:tbl>
          </a:graphicData>
        </a:graphic>
      </p:graphicFrame>
      <p:pic>
        <p:nvPicPr>
          <p:cNvPr id="16" name="Picture 15">
            <a:extLst>
              <a:ext uri="{FF2B5EF4-FFF2-40B4-BE49-F238E27FC236}">
                <a16:creationId xmlns:a16="http://schemas.microsoft.com/office/drawing/2014/main" id="{95824436-D0DA-42BE-A0A0-FF97405FA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8309" y="1599883"/>
            <a:ext cx="2133600" cy="552450"/>
          </a:xfrm>
          <a:prstGeom prst="rect">
            <a:avLst/>
          </a:prstGeom>
        </p:spPr>
      </p:pic>
      <p:pic>
        <p:nvPicPr>
          <p:cNvPr id="20" name="Picture 19">
            <a:extLst>
              <a:ext uri="{FF2B5EF4-FFF2-40B4-BE49-F238E27FC236}">
                <a16:creationId xmlns:a16="http://schemas.microsoft.com/office/drawing/2014/main" id="{6FF5B28A-34FC-42B3-A3A5-075E1BA2B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6731" y="3721151"/>
            <a:ext cx="1392527" cy="984517"/>
          </a:xfrm>
          <a:prstGeom prst="rect">
            <a:avLst/>
          </a:prstGeom>
        </p:spPr>
      </p:pic>
      <p:pic>
        <p:nvPicPr>
          <p:cNvPr id="23" name="Picture 22">
            <a:extLst>
              <a:ext uri="{FF2B5EF4-FFF2-40B4-BE49-F238E27FC236}">
                <a16:creationId xmlns:a16="http://schemas.microsoft.com/office/drawing/2014/main" id="{61F7C19E-B2AB-4020-A5C9-1D484606A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0681" y="4685889"/>
            <a:ext cx="2773704" cy="1185895"/>
          </a:xfrm>
          <a:prstGeom prst="rect">
            <a:avLst/>
          </a:prstGeom>
        </p:spPr>
      </p:pic>
      <p:pic>
        <p:nvPicPr>
          <p:cNvPr id="25" name="Picture 24">
            <a:extLst>
              <a:ext uri="{FF2B5EF4-FFF2-40B4-BE49-F238E27FC236}">
                <a16:creationId xmlns:a16="http://schemas.microsoft.com/office/drawing/2014/main" id="{26F1DBD1-2CBA-44F5-A06C-F9D7E9BFF8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3623" y="5703537"/>
            <a:ext cx="1293067" cy="688604"/>
          </a:xfrm>
          <a:prstGeom prst="rect">
            <a:avLst/>
          </a:prstGeom>
        </p:spPr>
      </p:pic>
      <p:pic>
        <p:nvPicPr>
          <p:cNvPr id="15" name="Picture 14">
            <a:extLst>
              <a:ext uri="{FF2B5EF4-FFF2-40B4-BE49-F238E27FC236}">
                <a16:creationId xmlns:a16="http://schemas.microsoft.com/office/drawing/2014/main" id="{7566DA14-E29E-41A3-AA1C-9AEB66968D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03293" y="5641937"/>
            <a:ext cx="2258401" cy="1216062"/>
          </a:xfrm>
          <a:prstGeom prst="rect">
            <a:avLst/>
          </a:prstGeom>
        </p:spPr>
      </p:pic>
      <p:pic>
        <p:nvPicPr>
          <p:cNvPr id="17" name="Picture 16">
            <a:extLst>
              <a:ext uri="{FF2B5EF4-FFF2-40B4-BE49-F238E27FC236}">
                <a16:creationId xmlns:a16="http://schemas.microsoft.com/office/drawing/2014/main" id="{F858CC58-D358-4019-9E58-3F9EA50B1F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pic>
        <p:nvPicPr>
          <p:cNvPr id="8" name="Picture 7">
            <a:extLst>
              <a:ext uri="{FF2B5EF4-FFF2-40B4-BE49-F238E27FC236}">
                <a16:creationId xmlns:a16="http://schemas.microsoft.com/office/drawing/2014/main" id="{0E15A0B8-CE75-43D7-A5CE-490EE2174B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62193" y="2343284"/>
            <a:ext cx="1244497" cy="1307006"/>
          </a:xfrm>
          <a:prstGeom prst="rect">
            <a:avLst/>
          </a:prstGeom>
        </p:spPr>
      </p:pic>
    </p:spTree>
    <p:extLst>
      <p:ext uri="{BB962C8B-B14F-4D97-AF65-F5344CB8AC3E}">
        <p14:creationId xmlns:p14="http://schemas.microsoft.com/office/powerpoint/2010/main" val="166099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1"/>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5824436-D0DA-42BE-A0A0-FF97405FAE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967" y="1009171"/>
            <a:ext cx="2272068" cy="588303"/>
          </a:xfrm>
          <a:prstGeom prst="rect">
            <a:avLst/>
          </a:prstGeom>
        </p:spPr>
      </p:pic>
      <p:sp>
        <p:nvSpPr>
          <p:cNvPr id="6" name="Rectangle 5">
            <a:extLst>
              <a:ext uri="{FF2B5EF4-FFF2-40B4-BE49-F238E27FC236}">
                <a16:creationId xmlns:a16="http://schemas.microsoft.com/office/drawing/2014/main" id="{3CEA5BF0-2A7F-4CAC-97C6-B2E38E6D97AE}"/>
              </a:ext>
            </a:extLst>
          </p:cNvPr>
          <p:cNvSpPr/>
          <p:nvPr/>
        </p:nvSpPr>
        <p:spPr>
          <a:xfrm>
            <a:off x="443138" y="961047"/>
            <a:ext cx="4188967" cy="584775"/>
          </a:xfrm>
          <a:prstGeom prst="rect">
            <a:avLst/>
          </a:prstGeom>
        </p:spPr>
        <p:txBody>
          <a:bodyPr wrap="none">
            <a:spAutoFit/>
          </a:bodyPr>
          <a:lstStyle/>
          <a:p>
            <a:r>
              <a:rPr lang="en-US" sz="3200" dirty="0">
                <a:latin typeface="WillyWonka" pitchFamily="2" charset="0"/>
              </a:rPr>
              <a:t>#1 Character Analysis:</a:t>
            </a:r>
          </a:p>
        </p:txBody>
      </p:sp>
      <p:sp>
        <p:nvSpPr>
          <p:cNvPr id="8" name="Rectangle 7">
            <a:extLst>
              <a:ext uri="{FF2B5EF4-FFF2-40B4-BE49-F238E27FC236}">
                <a16:creationId xmlns:a16="http://schemas.microsoft.com/office/drawing/2014/main" id="{D5672D43-D30A-4077-ADB1-8A38AD3810E5}"/>
              </a:ext>
            </a:extLst>
          </p:cNvPr>
          <p:cNvSpPr/>
          <p:nvPr/>
        </p:nvSpPr>
        <p:spPr>
          <a:xfrm>
            <a:off x="771679" y="1885695"/>
            <a:ext cx="6096000" cy="4524315"/>
          </a:xfrm>
          <a:prstGeom prst="rect">
            <a:avLst/>
          </a:prstGeom>
        </p:spPr>
        <p:txBody>
          <a:bodyPr>
            <a:spAutoFit/>
          </a:bodyPr>
          <a:lstStyle/>
          <a:p>
            <a:r>
              <a:rPr lang="en-US" dirty="0"/>
              <a:t>Draw a picture of Charlie Bucket and write a character analysis. </a:t>
            </a:r>
          </a:p>
          <a:p>
            <a:endParaRPr lang="en-US" dirty="0"/>
          </a:p>
          <a:p>
            <a:r>
              <a:rPr lang="en-US" dirty="0"/>
              <a:t>The character analysis should include a description of what you think Charlie looks like. Please do not describe the characters in the movies. Close your eyes and picture Charlie from the description in the book. What do YOU think he looks like?</a:t>
            </a:r>
          </a:p>
          <a:p>
            <a:endParaRPr lang="en-US" dirty="0"/>
          </a:p>
          <a:p>
            <a:r>
              <a:rPr lang="en-US" dirty="0"/>
              <a:t>What kind of personality does Charlie have? </a:t>
            </a:r>
          </a:p>
          <a:p>
            <a:endParaRPr lang="en-US" dirty="0"/>
          </a:p>
          <a:p>
            <a:r>
              <a:rPr lang="en-US" dirty="0"/>
              <a:t>Use at least 5 words in each section to describe Charlie. Use the Character Analysis Wheel to complete your description.</a:t>
            </a:r>
          </a:p>
          <a:p>
            <a:endParaRPr lang="en-US" dirty="0"/>
          </a:p>
          <a:p>
            <a:r>
              <a:rPr lang="en-US" dirty="0"/>
              <a:t>Be ready to share your analysis with the class on Monday.</a:t>
            </a:r>
          </a:p>
          <a:p>
            <a:r>
              <a:rPr lang="en-US" dirty="0"/>
              <a:t>Please submit your work to the drop box labeled “Week 2 Assignment”.</a:t>
            </a:r>
          </a:p>
          <a:p>
            <a:endParaRPr lang="en-US" dirty="0"/>
          </a:p>
        </p:txBody>
      </p:sp>
      <p:pic>
        <p:nvPicPr>
          <p:cNvPr id="11" name="Picture 10">
            <a:extLst>
              <a:ext uri="{FF2B5EF4-FFF2-40B4-BE49-F238E27FC236}">
                <a16:creationId xmlns:a16="http://schemas.microsoft.com/office/drawing/2014/main" id="{E70268D6-4BD1-473E-8E96-8702C7778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7017" y="1714484"/>
            <a:ext cx="4718649" cy="4718649"/>
          </a:xfrm>
          <a:prstGeom prst="rect">
            <a:avLst/>
          </a:prstGeom>
        </p:spPr>
      </p:pic>
      <p:pic>
        <p:nvPicPr>
          <p:cNvPr id="19" name="Picture 18">
            <a:extLst>
              <a:ext uri="{FF2B5EF4-FFF2-40B4-BE49-F238E27FC236}">
                <a16:creationId xmlns:a16="http://schemas.microsoft.com/office/drawing/2014/main" id="{AB7CB752-FB01-4454-879C-BC846ADB36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5502" y="611952"/>
            <a:ext cx="1704078" cy="859418"/>
          </a:xfrm>
          <a:prstGeom prst="rect">
            <a:avLst/>
          </a:prstGeom>
        </p:spPr>
      </p:pic>
      <p:pic>
        <p:nvPicPr>
          <p:cNvPr id="9" name="Picture 8">
            <a:extLst>
              <a:ext uri="{FF2B5EF4-FFF2-40B4-BE49-F238E27FC236}">
                <a16:creationId xmlns:a16="http://schemas.microsoft.com/office/drawing/2014/main" id="{394D31D6-D9A1-45AF-A014-607B7A3FF1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7679" y="5381189"/>
            <a:ext cx="714375" cy="628650"/>
          </a:xfrm>
          <a:prstGeom prst="rect">
            <a:avLst/>
          </a:prstGeom>
        </p:spPr>
      </p:pic>
      <p:pic>
        <p:nvPicPr>
          <p:cNvPr id="14" name="Picture 13">
            <a:extLst>
              <a:ext uri="{FF2B5EF4-FFF2-40B4-BE49-F238E27FC236}">
                <a16:creationId xmlns:a16="http://schemas.microsoft.com/office/drawing/2014/main" id="{42CA7647-B369-41B9-877F-C51C59DAB8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2022" y="5896364"/>
            <a:ext cx="1954664" cy="1052511"/>
          </a:xfrm>
          <a:prstGeom prst="rect">
            <a:avLst/>
          </a:prstGeom>
        </p:spPr>
      </p:pic>
      <p:pic>
        <p:nvPicPr>
          <p:cNvPr id="15" name="Picture 14">
            <a:extLst>
              <a:ext uri="{FF2B5EF4-FFF2-40B4-BE49-F238E27FC236}">
                <a16:creationId xmlns:a16="http://schemas.microsoft.com/office/drawing/2014/main" id="{3016CB5C-9510-48B4-A9C8-00FF2DACA8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sp>
        <p:nvSpPr>
          <p:cNvPr id="18" name="TextBox 17">
            <a:extLst>
              <a:ext uri="{FF2B5EF4-FFF2-40B4-BE49-F238E27FC236}">
                <a16:creationId xmlns:a16="http://schemas.microsoft.com/office/drawing/2014/main" id="{75EBB497-F70C-48E0-AB68-E0AE67A74D9E}"/>
              </a:ext>
            </a:extLst>
          </p:cNvPr>
          <p:cNvSpPr txBox="1"/>
          <p:nvPr/>
        </p:nvSpPr>
        <p:spPr>
          <a:xfrm>
            <a:off x="6549733" y="6111960"/>
            <a:ext cx="1567543" cy="461665"/>
          </a:xfrm>
          <a:prstGeom prst="rect">
            <a:avLst/>
          </a:prstGeom>
          <a:noFill/>
        </p:spPr>
        <p:txBody>
          <a:bodyPr wrap="square" rtlCol="0">
            <a:spAutoFit/>
          </a:bodyPr>
          <a:lstStyle/>
          <a:p>
            <a:r>
              <a:rPr lang="en-US" sz="1200" dirty="0"/>
              <a:t>Printable Character Analysis Wheel</a:t>
            </a:r>
          </a:p>
        </p:txBody>
      </p:sp>
    </p:spTree>
    <p:extLst>
      <p:ext uri="{BB962C8B-B14F-4D97-AF65-F5344CB8AC3E}">
        <p14:creationId xmlns:p14="http://schemas.microsoft.com/office/powerpoint/2010/main" val="28814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69009"/>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EA5BF0-2A7F-4CAC-97C6-B2E38E6D97AE}"/>
              </a:ext>
            </a:extLst>
          </p:cNvPr>
          <p:cNvSpPr/>
          <p:nvPr/>
        </p:nvSpPr>
        <p:spPr>
          <a:xfrm>
            <a:off x="443138" y="961047"/>
            <a:ext cx="3191899" cy="584775"/>
          </a:xfrm>
          <a:prstGeom prst="rect">
            <a:avLst/>
          </a:prstGeom>
        </p:spPr>
        <p:txBody>
          <a:bodyPr wrap="none">
            <a:spAutoFit/>
          </a:bodyPr>
          <a:lstStyle/>
          <a:p>
            <a:r>
              <a:rPr lang="en-US" sz="3200" dirty="0">
                <a:latin typeface="WillyWonka" pitchFamily="2" charset="0"/>
              </a:rPr>
              <a:t>#2 Visualization:</a:t>
            </a:r>
          </a:p>
        </p:txBody>
      </p:sp>
      <p:sp>
        <p:nvSpPr>
          <p:cNvPr id="8" name="Rectangle 7">
            <a:extLst>
              <a:ext uri="{FF2B5EF4-FFF2-40B4-BE49-F238E27FC236}">
                <a16:creationId xmlns:a16="http://schemas.microsoft.com/office/drawing/2014/main" id="{D5672D43-D30A-4077-ADB1-8A38AD3810E5}"/>
              </a:ext>
            </a:extLst>
          </p:cNvPr>
          <p:cNvSpPr/>
          <p:nvPr/>
        </p:nvSpPr>
        <p:spPr>
          <a:xfrm>
            <a:off x="2746602" y="2270941"/>
            <a:ext cx="6698796" cy="3139321"/>
          </a:xfrm>
          <a:prstGeom prst="rect">
            <a:avLst/>
          </a:prstGeom>
        </p:spPr>
        <p:txBody>
          <a:bodyPr wrap="square">
            <a:spAutoFit/>
          </a:bodyPr>
          <a:lstStyle/>
          <a:p>
            <a:r>
              <a:rPr lang="en-US" dirty="0"/>
              <a:t>Draw a picture and write a brief description of Prince Pondicherry’s Palace. </a:t>
            </a:r>
          </a:p>
          <a:p>
            <a:endParaRPr lang="en-US" dirty="0"/>
          </a:p>
          <a:p>
            <a:r>
              <a:rPr lang="en-US" dirty="0"/>
              <a:t>Do you think his design was a good idea? Why or why not? Explain your reasoning in a minimum of 5 sentences.</a:t>
            </a:r>
          </a:p>
          <a:p>
            <a:endParaRPr lang="en-US" dirty="0"/>
          </a:p>
          <a:p>
            <a:r>
              <a:rPr lang="en-US" dirty="0"/>
              <a:t>Be ready to share your vision with the class on Monday.</a:t>
            </a:r>
          </a:p>
          <a:p>
            <a:r>
              <a:rPr lang="en-US" dirty="0"/>
              <a:t>Please submit your work to the drop box labeled “Week 2 Assignment” by scanning your work or taking a picture of it with your cell phone.</a:t>
            </a:r>
          </a:p>
          <a:p>
            <a:endParaRPr lang="en-US" dirty="0"/>
          </a:p>
        </p:txBody>
      </p:sp>
      <p:pic>
        <p:nvPicPr>
          <p:cNvPr id="19" name="Picture 18">
            <a:extLst>
              <a:ext uri="{FF2B5EF4-FFF2-40B4-BE49-F238E27FC236}">
                <a16:creationId xmlns:a16="http://schemas.microsoft.com/office/drawing/2014/main" id="{D4215460-195A-4086-9EC8-612601F6F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261" y="588320"/>
            <a:ext cx="1704078" cy="859418"/>
          </a:xfrm>
          <a:prstGeom prst="rect">
            <a:avLst/>
          </a:prstGeom>
        </p:spPr>
      </p:pic>
      <p:pic>
        <p:nvPicPr>
          <p:cNvPr id="12" name="Picture 11">
            <a:extLst>
              <a:ext uri="{FF2B5EF4-FFF2-40B4-BE49-F238E27FC236}">
                <a16:creationId xmlns:a16="http://schemas.microsoft.com/office/drawing/2014/main" id="{E8DFD586-7A1C-441A-BE25-68C1AF4246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141" y="5245521"/>
            <a:ext cx="2653553" cy="1428836"/>
          </a:xfrm>
          <a:prstGeom prst="rect">
            <a:avLst/>
          </a:prstGeom>
        </p:spPr>
      </p:pic>
      <p:pic>
        <p:nvPicPr>
          <p:cNvPr id="13" name="Picture 12">
            <a:extLst>
              <a:ext uri="{FF2B5EF4-FFF2-40B4-BE49-F238E27FC236}">
                <a16:creationId xmlns:a16="http://schemas.microsoft.com/office/drawing/2014/main" id="{FC856F99-B96E-4300-803D-D3FDC3792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pic>
        <p:nvPicPr>
          <p:cNvPr id="9" name="Picture 8">
            <a:extLst>
              <a:ext uri="{FF2B5EF4-FFF2-40B4-BE49-F238E27FC236}">
                <a16:creationId xmlns:a16="http://schemas.microsoft.com/office/drawing/2014/main" id="{F73722F2-2DE3-47B5-9E0A-F21E0DC67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138" y="1735448"/>
            <a:ext cx="2085975" cy="2190750"/>
          </a:xfrm>
          <a:prstGeom prst="rect">
            <a:avLst/>
          </a:prstGeom>
        </p:spPr>
      </p:pic>
    </p:spTree>
    <p:extLst>
      <p:ext uri="{BB962C8B-B14F-4D97-AF65-F5344CB8AC3E}">
        <p14:creationId xmlns:p14="http://schemas.microsoft.com/office/powerpoint/2010/main" val="236988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BED67A-DB78-472A-97F5-348557818B67}"/>
              </a:ext>
            </a:extLst>
          </p:cNvPr>
          <p:cNvPicPr>
            <a:picLocks noChangeAspect="1"/>
          </p:cNvPicPr>
          <p:nvPr/>
        </p:nvPicPr>
        <p:blipFill rotWithShape="1">
          <a:blip r:embed="rId3">
            <a:extLst>
              <a:ext uri="{28A0092B-C50C-407E-A947-70E740481C1C}">
                <a14:useLocalDpi xmlns:a14="http://schemas.microsoft.com/office/drawing/2010/main" val="0"/>
              </a:ext>
            </a:extLst>
          </a:blip>
          <a:srcRect l="1552" t="12805" r="1552" b="14522"/>
          <a:stretch/>
        </p:blipFill>
        <p:spPr>
          <a:xfrm>
            <a:off x="0" y="69009"/>
            <a:ext cx="12192000" cy="6858000"/>
          </a:xfrm>
          <a:prstGeom prst="rect">
            <a:avLst/>
          </a:prstGeom>
        </p:spPr>
      </p:pic>
      <p:sp>
        <p:nvSpPr>
          <p:cNvPr id="2" name="Title 1">
            <a:extLst>
              <a:ext uri="{FF2B5EF4-FFF2-40B4-BE49-F238E27FC236}">
                <a16:creationId xmlns:a16="http://schemas.microsoft.com/office/drawing/2014/main" id="{14E2D850-B40D-4C30-8A5D-C34101DFF76F}"/>
              </a:ext>
            </a:extLst>
          </p:cNvPr>
          <p:cNvSpPr>
            <a:spLocks noGrp="1"/>
          </p:cNvSpPr>
          <p:nvPr>
            <p:ph type="ctrTitle"/>
          </p:nvPr>
        </p:nvSpPr>
        <p:spPr>
          <a:xfrm>
            <a:off x="771679" y="243114"/>
            <a:ext cx="4820230" cy="477837"/>
          </a:xfrm>
        </p:spPr>
        <p:txBody>
          <a:bodyPr>
            <a:normAutofit/>
          </a:bodyPr>
          <a:lstStyle/>
          <a:p>
            <a:r>
              <a:rPr lang="en-US" sz="2400" dirty="0">
                <a:solidFill>
                  <a:schemeClr val="accent2">
                    <a:lumMod val="50000"/>
                  </a:schemeClr>
                </a:solidFill>
                <a:latin typeface="WillyWonka" pitchFamily="2" charset="0"/>
              </a:rPr>
              <a:t> Charlie and the Chocolate Factory</a:t>
            </a:r>
          </a:p>
        </p:txBody>
      </p:sp>
      <p:sp>
        <p:nvSpPr>
          <p:cNvPr id="3" name="Subtitle 2">
            <a:extLst>
              <a:ext uri="{FF2B5EF4-FFF2-40B4-BE49-F238E27FC236}">
                <a16:creationId xmlns:a16="http://schemas.microsoft.com/office/drawing/2014/main" id="{7F68EE19-C7BA-4AF8-A03B-0FFA108D9D62}"/>
              </a:ext>
            </a:extLst>
          </p:cNvPr>
          <p:cNvSpPr>
            <a:spLocks noGrp="1"/>
          </p:cNvSpPr>
          <p:nvPr>
            <p:ph type="subTitle" idx="1"/>
          </p:nvPr>
        </p:nvSpPr>
        <p:spPr>
          <a:xfrm>
            <a:off x="9603293" y="348866"/>
            <a:ext cx="1682262" cy="372085"/>
          </a:xfrm>
        </p:spPr>
        <p:txBody>
          <a:bodyPr>
            <a:normAutofit fontScale="92500" lnSpcReduction="10000"/>
          </a:bodyPr>
          <a:lstStyle/>
          <a:p>
            <a:r>
              <a:rPr lang="en-US" dirty="0">
                <a:solidFill>
                  <a:srgbClr val="57257D"/>
                </a:solidFill>
                <a:latin typeface="Arial" panose="020B0604020202020204" pitchFamily="34" charset="0"/>
                <a:cs typeface="Arial" panose="020B0604020202020204" pitchFamily="34" charset="0"/>
              </a:rPr>
              <a:t>Week 2</a:t>
            </a:r>
          </a:p>
        </p:txBody>
      </p:sp>
      <p:sp>
        <p:nvSpPr>
          <p:cNvPr id="4" name="Rectangle: Rounded Corners 3">
            <a:extLst>
              <a:ext uri="{FF2B5EF4-FFF2-40B4-BE49-F238E27FC236}">
                <a16:creationId xmlns:a16="http://schemas.microsoft.com/office/drawing/2014/main" id="{B524F4AC-19E6-4974-9FF8-70098682659E}"/>
              </a:ext>
            </a:extLst>
          </p:cNvPr>
          <p:cNvSpPr/>
          <p:nvPr/>
        </p:nvSpPr>
        <p:spPr>
          <a:xfrm>
            <a:off x="130629" y="243114"/>
            <a:ext cx="11930742" cy="6371771"/>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CEA5BF0-2A7F-4CAC-97C6-B2E38E6D97AE}"/>
              </a:ext>
            </a:extLst>
          </p:cNvPr>
          <p:cNvSpPr/>
          <p:nvPr/>
        </p:nvSpPr>
        <p:spPr>
          <a:xfrm>
            <a:off x="443138" y="961047"/>
            <a:ext cx="2504212" cy="584775"/>
          </a:xfrm>
          <a:prstGeom prst="rect">
            <a:avLst/>
          </a:prstGeom>
        </p:spPr>
        <p:txBody>
          <a:bodyPr wrap="none">
            <a:spAutoFit/>
          </a:bodyPr>
          <a:lstStyle/>
          <a:p>
            <a:r>
              <a:rPr lang="en-US" sz="3200" dirty="0">
                <a:latin typeface="WillyWonka" pitchFamily="2" charset="0"/>
              </a:rPr>
              <a:t>#3 Key Ideas:</a:t>
            </a:r>
          </a:p>
        </p:txBody>
      </p:sp>
      <p:sp>
        <p:nvSpPr>
          <p:cNvPr id="8" name="Rectangle 7">
            <a:extLst>
              <a:ext uri="{FF2B5EF4-FFF2-40B4-BE49-F238E27FC236}">
                <a16:creationId xmlns:a16="http://schemas.microsoft.com/office/drawing/2014/main" id="{D5672D43-D30A-4077-ADB1-8A38AD3810E5}"/>
              </a:ext>
            </a:extLst>
          </p:cNvPr>
          <p:cNvSpPr/>
          <p:nvPr/>
        </p:nvSpPr>
        <p:spPr>
          <a:xfrm>
            <a:off x="375693" y="1663590"/>
            <a:ext cx="6698796" cy="2308324"/>
          </a:xfrm>
          <a:prstGeom prst="rect">
            <a:avLst/>
          </a:prstGeom>
        </p:spPr>
        <p:txBody>
          <a:bodyPr wrap="square">
            <a:spAutoFit/>
          </a:bodyPr>
          <a:lstStyle/>
          <a:p>
            <a:r>
              <a:rPr lang="en-US" dirty="0"/>
              <a:t>Answer the following question in at least 5 sentences: </a:t>
            </a:r>
          </a:p>
          <a:p>
            <a:endParaRPr lang="en-US" dirty="0"/>
          </a:p>
          <a:p>
            <a:r>
              <a:rPr lang="en-US" dirty="0"/>
              <a:t>Why do you think Charlie ate his birthday chocolate slowly?</a:t>
            </a:r>
          </a:p>
          <a:p>
            <a:endParaRPr lang="en-US" dirty="0"/>
          </a:p>
          <a:p>
            <a:r>
              <a:rPr lang="en-US" dirty="0"/>
              <a:t>Use the brainstorming chart to right to help generate ideas. </a:t>
            </a:r>
          </a:p>
          <a:p>
            <a:r>
              <a:rPr lang="en-US" dirty="0"/>
              <a:t>Re-write your ideas into paragraph form. Please use complete sentences!</a:t>
            </a:r>
          </a:p>
          <a:p>
            <a:endParaRPr lang="en-US" dirty="0"/>
          </a:p>
        </p:txBody>
      </p:sp>
      <p:pic>
        <p:nvPicPr>
          <p:cNvPr id="19" name="Picture 18">
            <a:extLst>
              <a:ext uri="{FF2B5EF4-FFF2-40B4-BE49-F238E27FC236}">
                <a16:creationId xmlns:a16="http://schemas.microsoft.com/office/drawing/2014/main" id="{D4215460-195A-4086-9EC8-612601F6F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5244" y="613162"/>
            <a:ext cx="1704078" cy="859418"/>
          </a:xfrm>
          <a:prstGeom prst="rect">
            <a:avLst/>
          </a:prstGeom>
        </p:spPr>
      </p:pic>
      <p:pic>
        <p:nvPicPr>
          <p:cNvPr id="9" name="Picture 8">
            <a:extLst>
              <a:ext uri="{FF2B5EF4-FFF2-40B4-BE49-F238E27FC236}">
                <a16:creationId xmlns:a16="http://schemas.microsoft.com/office/drawing/2014/main" id="{15DBCF03-2436-46BE-AFF5-9D55567D34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751" y="1909636"/>
            <a:ext cx="5663122" cy="4210677"/>
          </a:xfrm>
          <a:prstGeom prst="rect">
            <a:avLst/>
          </a:prstGeom>
        </p:spPr>
      </p:pic>
      <p:pic>
        <p:nvPicPr>
          <p:cNvPr id="13" name="Picture 12">
            <a:extLst>
              <a:ext uri="{FF2B5EF4-FFF2-40B4-BE49-F238E27FC236}">
                <a16:creationId xmlns:a16="http://schemas.microsoft.com/office/drawing/2014/main" id="{D561D560-3BC0-453F-A8F7-C03183B880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7825" y="3652140"/>
            <a:ext cx="2911664" cy="2058547"/>
          </a:xfrm>
          <a:prstGeom prst="rect">
            <a:avLst/>
          </a:prstGeom>
        </p:spPr>
      </p:pic>
      <p:pic>
        <p:nvPicPr>
          <p:cNvPr id="14" name="Picture 13">
            <a:extLst>
              <a:ext uri="{FF2B5EF4-FFF2-40B4-BE49-F238E27FC236}">
                <a16:creationId xmlns:a16="http://schemas.microsoft.com/office/drawing/2014/main" id="{435E7826-21D8-4416-8594-2B5F8B710E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8878" y="5476411"/>
            <a:ext cx="714375" cy="628650"/>
          </a:xfrm>
          <a:prstGeom prst="rect">
            <a:avLst/>
          </a:prstGeom>
        </p:spPr>
      </p:pic>
      <p:pic>
        <p:nvPicPr>
          <p:cNvPr id="15" name="Picture 14">
            <a:extLst>
              <a:ext uri="{FF2B5EF4-FFF2-40B4-BE49-F238E27FC236}">
                <a16:creationId xmlns:a16="http://schemas.microsoft.com/office/drawing/2014/main" id="{25F6D6AC-7C81-4321-88BA-A30EF11A95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3088" y="5790736"/>
            <a:ext cx="2326162" cy="1252549"/>
          </a:xfrm>
          <a:prstGeom prst="rect">
            <a:avLst/>
          </a:prstGeom>
        </p:spPr>
      </p:pic>
      <p:pic>
        <p:nvPicPr>
          <p:cNvPr id="16" name="Picture 15">
            <a:extLst>
              <a:ext uri="{FF2B5EF4-FFF2-40B4-BE49-F238E27FC236}">
                <a16:creationId xmlns:a16="http://schemas.microsoft.com/office/drawing/2014/main" id="{DD3DDEB6-BFA3-4F27-94AB-837CB7A652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0442" y="592207"/>
            <a:ext cx="1878826" cy="901329"/>
          </a:xfrm>
          <a:prstGeom prst="rect">
            <a:avLst/>
          </a:prstGeom>
        </p:spPr>
      </p:pic>
      <p:sp>
        <p:nvSpPr>
          <p:cNvPr id="5" name="TextBox 4">
            <a:extLst>
              <a:ext uri="{FF2B5EF4-FFF2-40B4-BE49-F238E27FC236}">
                <a16:creationId xmlns:a16="http://schemas.microsoft.com/office/drawing/2014/main" id="{5210B9D3-8759-4EC7-88F2-11C0743D78CA}"/>
              </a:ext>
            </a:extLst>
          </p:cNvPr>
          <p:cNvSpPr txBox="1"/>
          <p:nvPr/>
        </p:nvSpPr>
        <p:spPr>
          <a:xfrm>
            <a:off x="5367646" y="6120313"/>
            <a:ext cx="1567543" cy="461665"/>
          </a:xfrm>
          <a:prstGeom prst="rect">
            <a:avLst/>
          </a:prstGeom>
          <a:noFill/>
        </p:spPr>
        <p:txBody>
          <a:bodyPr wrap="square" rtlCol="0">
            <a:spAutoFit/>
          </a:bodyPr>
          <a:lstStyle/>
          <a:p>
            <a:r>
              <a:rPr lang="en-US" sz="1200" dirty="0"/>
              <a:t>Printable Key Ideas Worksheet</a:t>
            </a:r>
          </a:p>
        </p:txBody>
      </p:sp>
    </p:spTree>
    <p:extLst>
      <p:ext uri="{BB962C8B-B14F-4D97-AF65-F5344CB8AC3E}">
        <p14:creationId xmlns:p14="http://schemas.microsoft.com/office/powerpoint/2010/main" val="19001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3480</Words>
  <Application>Microsoft Office PowerPoint</Application>
  <PresentationFormat>Widescreen</PresentationFormat>
  <Paragraphs>492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WillyWonka</vt:lpstr>
      <vt:lpstr>Office Theme</vt:lpstr>
      <vt:lpstr> Charlie and the Chocolate Factory</vt:lpstr>
      <vt:lpstr> Charlie and the Chocolate Factory</vt:lpstr>
      <vt:lpstr> Charlie and the Chocolate Factory</vt:lpstr>
      <vt:lpstr> Charlie and the Chocolate Factory</vt:lpstr>
      <vt:lpstr> Charlie and the Chocolate Factory</vt:lpstr>
      <vt:lpstr> Charlie and the Chocolate Factory</vt:lpstr>
      <vt:lpstr> Charlie and the Chocolate Factory</vt:lpstr>
      <vt:lpstr> Charlie and the Chocolate Factory</vt:lpstr>
      <vt:lpstr> Charlie and the Chocolate Factory</vt:lpstr>
      <vt:lpstr> Charlie and the Chocolate Factory</vt:lpstr>
      <vt:lpstr> Charlie and the Chocolate Factory</vt:lpstr>
      <vt:lpstr>PowerPoint Presentation</vt:lpstr>
      <vt:lpstr> Charlie and the Chocolate Factory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Charlie and the Chocolate Factory</dc:title>
  <dc:creator>Taylor Brodowsky</dc:creator>
  <cp:lastModifiedBy>Taylor Brodowsky</cp:lastModifiedBy>
  <cp:revision>52</cp:revision>
  <dcterms:created xsi:type="dcterms:W3CDTF">2019-07-10T14:29:07Z</dcterms:created>
  <dcterms:modified xsi:type="dcterms:W3CDTF">2019-07-25T15:23:30Z</dcterms:modified>
</cp:coreProperties>
</file>